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66"/>
  </p:notesMasterIdLst>
  <p:handoutMasterIdLst>
    <p:handoutMasterId r:id="rId67"/>
  </p:handoutMasterIdLst>
  <p:sldIdLst>
    <p:sldId id="256" r:id="rId5"/>
    <p:sldId id="263" r:id="rId6"/>
    <p:sldId id="272" r:id="rId7"/>
    <p:sldId id="266" r:id="rId8"/>
    <p:sldId id="268" r:id="rId9"/>
    <p:sldId id="271" r:id="rId10"/>
    <p:sldId id="261" r:id="rId11"/>
    <p:sldId id="258" r:id="rId12"/>
    <p:sldId id="267" r:id="rId13"/>
    <p:sldId id="264" r:id="rId14"/>
    <p:sldId id="265" r:id="rId15"/>
    <p:sldId id="278" r:id="rId16"/>
    <p:sldId id="273" r:id="rId17"/>
    <p:sldId id="274" r:id="rId18"/>
    <p:sldId id="275" r:id="rId19"/>
    <p:sldId id="276" r:id="rId20"/>
    <p:sldId id="282" r:id="rId21"/>
    <p:sldId id="277" r:id="rId22"/>
    <p:sldId id="305" r:id="rId23"/>
    <p:sldId id="317" r:id="rId24"/>
    <p:sldId id="318" r:id="rId25"/>
    <p:sldId id="319" r:id="rId26"/>
    <p:sldId id="323" r:id="rId27"/>
    <p:sldId id="324" r:id="rId28"/>
    <p:sldId id="283" r:id="rId29"/>
    <p:sldId id="325" r:id="rId30"/>
    <p:sldId id="321" r:id="rId31"/>
    <p:sldId id="284" r:id="rId32"/>
    <p:sldId id="285" r:id="rId33"/>
    <p:sldId id="303" r:id="rId34"/>
    <p:sldId id="286" r:id="rId35"/>
    <p:sldId id="326" r:id="rId36"/>
    <p:sldId id="287" r:id="rId37"/>
    <p:sldId id="288" r:id="rId38"/>
    <p:sldId id="289" r:id="rId39"/>
    <p:sldId id="313" r:id="rId40"/>
    <p:sldId id="291" r:id="rId41"/>
    <p:sldId id="290" r:id="rId42"/>
    <p:sldId id="292" r:id="rId43"/>
    <p:sldId id="293" r:id="rId44"/>
    <p:sldId id="294" r:id="rId45"/>
    <p:sldId id="295" r:id="rId46"/>
    <p:sldId id="297" r:id="rId47"/>
    <p:sldId id="298" r:id="rId48"/>
    <p:sldId id="299" r:id="rId49"/>
    <p:sldId id="300" r:id="rId50"/>
    <p:sldId id="301" r:id="rId51"/>
    <p:sldId id="302" r:id="rId52"/>
    <p:sldId id="322" r:id="rId53"/>
    <p:sldId id="314" r:id="rId54"/>
    <p:sldId id="320" r:id="rId55"/>
    <p:sldId id="315" r:id="rId56"/>
    <p:sldId id="269" r:id="rId57"/>
    <p:sldId id="262" r:id="rId58"/>
    <p:sldId id="260" r:id="rId59"/>
    <p:sldId id="306" r:id="rId60"/>
    <p:sldId id="310" r:id="rId61"/>
    <p:sldId id="308" r:id="rId62"/>
    <p:sldId id="309" r:id="rId63"/>
    <p:sldId id="311" r:id="rId64"/>
    <p:sldId id="312" r:id="rId65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2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75" autoAdjust="0"/>
  </p:normalViewPr>
  <p:slideViewPr>
    <p:cSldViewPr snapToGrid="0">
      <p:cViewPr varScale="1">
        <p:scale>
          <a:sx n="69" d="100"/>
          <a:sy n="69" d="100"/>
        </p:scale>
        <p:origin x="-72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3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svg"/><Relationship Id="rId1" Type="http://schemas.openxmlformats.org/officeDocument/2006/relationships/image" Target="../media/image8.png"/><Relationship Id="rId6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svg"/><Relationship Id="rId1" Type="http://schemas.openxmlformats.org/officeDocument/2006/relationships/image" Target="../media/image8.png"/><Relationship Id="rId6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</dgm:pt>
    <dgm:pt modelId="{701D68F5-42F8-47BC-8FED-84C50F595DF0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자동화</a:t>
          </a:r>
          <a:r>
            <a:rPr lang="en-US" altLang="ko-KR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 Algorithm</a:t>
          </a:r>
          <a:endParaRPr lang="ko-KR" altLang="en-US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ko-KR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AI </a:t>
          </a:r>
          <a:r>
            <a:rPr lang="ko-KR" altLang="en-US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모델</a:t>
          </a:r>
          <a:endParaRPr lang="ko-KR" altLang="en-US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rPr>
            <a:t>링크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/>
      <dgm:extLst/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4224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자동화</a:t>
          </a:r>
          <a:r>
            <a:rPr lang="en-US" altLang="ko-KR" sz="32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 Algorithm</a:t>
          </a:r>
          <a:endParaRPr lang="ko-KR" altLang="en-US" sz="3200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4224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2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AI </a:t>
          </a:r>
          <a:r>
            <a:rPr lang="ko-KR" altLang="en-US" sz="32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모델</a:t>
          </a:r>
          <a:endParaRPr lang="ko-KR" altLang="en-US" sz="3200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4224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noProof="0" dirty="0">
              <a:latin typeface="Malgun Gothic" panose="020B0503020000020004" pitchFamily="50" charset="-127"/>
              <a:ea typeface="Malgun Gothic" panose="020B0503020000020004" pitchFamily="50" charset="-127"/>
            </a:rPr>
            <a:t>링크</a:t>
          </a:r>
        </a:p>
      </dsp:txBody>
      <dsp:txXfrm>
        <a:off x="7628474" y="2746269"/>
        <a:ext cx="322283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D669E36E-728F-4B79-BBD6-A00C72EA8A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FD9115FF-53DF-4791-A127-8A6D32CD8E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554BE-3FCB-4F69-A327-C586C2A74082}" type="datetime1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AC00E04-11B8-4819-BABD-0EB82B38F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ADD8B12-C8C8-4ECD-AD5A-280D228275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96A43-096E-47B8-B368-9AB51FCC2E7C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221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B9961-C215-41F5-A0B5-7820D242AC6A}" type="datetime1">
              <a:rPr lang="ko-KR" altLang="en-US" noProof="0" smtClean="0"/>
              <a:t>2022-04-06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B2D40-96F8-42D1-BD55-6FBF34373352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298339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4424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00073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18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00073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19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33994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20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14115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21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65809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22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8146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33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52989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52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47124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53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00369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55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6929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00073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ko-KR" altLang="en-US" dirty="0" err="1"/>
              <a:t>스타일클립</a:t>
            </a:r>
            <a:r>
              <a:rPr lang="ko-KR" altLang="en-US" dirty="0"/>
              <a:t> 논문 발표를 맡은 김은탁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620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ko-KR" altLang="en-US" dirty="0" err="1"/>
              <a:t>스타일클립</a:t>
            </a:r>
            <a:r>
              <a:rPr lang="ko-KR" altLang="en-US" dirty="0"/>
              <a:t> 논문 발표를 맡은 김은탁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863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ko-KR" altLang="en-US" dirty="0" err="1"/>
              <a:t>스타일클립</a:t>
            </a:r>
            <a:r>
              <a:rPr lang="ko-KR" altLang="en-US" dirty="0"/>
              <a:t> 논문 발표를 맡은 김은탁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01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ko-KR" altLang="en-US" dirty="0" err="1"/>
              <a:t>스타일클립</a:t>
            </a:r>
            <a:r>
              <a:rPr lang="ko-KR" altLang="en-US" dirty="0"/>
              <a:t> 논문 발표를 맡은 김은탁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250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ko-KR" altLang="en-US" dirty="0" err="1"/>
              <a:t>스타일클립</a:t>
            </a:r>
            <a:r>
              <a:rPr lang="ko-KR" altLang="en-US" dirty="0"/>
              <a:t> 논문 발표를 맡은 김은탁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608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ko-KR" altLang="en-US" dirty="0" err="1"/>
              <a:t>스타일클립</a:t>
            </a:r>
            <a:r>
              <a:rPr lang="ko-KR" altLang="en-US" dirty="0"/>
              <a:t> 논문 발표를 맡은 김은탁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237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00073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7</a:t>
            </a:fld>
            <a:endParaRPr lang="ko-KR" alt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46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4604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12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00073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13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00073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14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00073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15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0007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81FD202-23E1-4672-AA42-133324BBB6C5}" type="datetime1">
              <a:rPr lang="ko-KR" altLang="en-US" noProof="0" smtClean="0"/>
              <a:t>2022-04-06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4EDD36-C697-436C-B538-6DB73BF76924}" type="datetime1">
              <a:rPr lang="ko-KR" altLang="en-US" noProof="0" smtClean="0"/>
              <a:t>2022-04-06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F354D4E-8A33-4778-9BC9-E230AC0AB799}" type="datetime1">
              <a:rPr lang="ko-KR" altLang="en-US" noProof="0" smtClean="0"/>
              <a:t>2022-04-06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C71F3A-23D1-41BE-8F2A-BF03E0E8A3CD}" type="datetime1">
              <a:rPr lang="ko-KR" altLang="en-US" noProof="0" smtClean="0"/>
              <a:t>2022-04-06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80415E8-2F26-4B8B-859D-1D6DA6F1D7CC}" type="datetime1">
              <a:rPr lang="ko-KR" altLang="en-US" noProof="0" smtClean="0"/>
              <a:t>2022-04-06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1F820F-AC4F-4C0C-89D1-02C15FA73761}" type="datetime1">
              <a:rPr lang="ko-KR" altLang="en-US" noProof="0" smtClean="0"/>
              <a:t>2022-04-06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C5C7FD-C0DA-4EB4-8644-32D4CE639EF8}" type="datetime1">
              <a:rPr lang="ko-KR" altLang="en-US" noProof="0" smtClean="0"/>
              <a:t>2022-04-06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AA8893-3F56-4FC7-A2E9-90A132E5EA84}" type="datetime1">
              <a:rPr lang="ko-KR" altLang="en-US" noProof="0" smtClean="0"/>
              <a:t>2022-04-06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0DA2F4-2F97-4931-845C-EE9AFDE761C1}" type="datetime1">
              <a:rPr lang="ko-KR" altLang="en-US" noProof="0" smtClean="0"/>
              <a:t>2022-04-06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D7D265F-8299-4061-88D3-7D265B4D66AB}" type="datetime1">
              <a:rPr lang="ko-KR" altLang="en-US" noProof="0" smtClean="0"/>
              <a:t>2022-04-06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39CF35-1B1E-41BF-B2AA-2587709B5989}" type="datetime1">
              <a:rPr lang="ko-KR" altLang="en-US" noProof="0" smtClean="0"/>
              <a:t>2022-04-06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DBB2149-98AB-4706-B090-844C06FEB80E}" type="datetime1">
              <a:rPr lang="ko-KR" altLang="en-US" noProof="0" smtClean="0"/>
              <a:t>2022-04-06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9" name="직사각형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직사각형 14">
            <a:extLst>
              <a:ext uri="{FF2B5EF4-FFF2-40B4-BE49-F238E27FC236}">
                <a16:creationId xmlns:a16="http://schemas.microsoft.com/office/drawing/2014/main" xmlns="" id="{493D4EDA-58E0-40CC-B3CA-14CDEB349D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디지털 연결">
            <a:extLst>
              <a:ext uri="{FF2B5EF4-FFF2-40B4-BE49-F238E27FC236}">
                <a16:creationId xmlns:a16="http://schemas.microsoft.com/office/drawing/2014/main" xmlns="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AA9EB0BC-A85E-4C26-B355-5DFCEF6CCB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3643E56B-BD42-413D-B17D-7958270F5D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C04F74-9467-4FA5-95DC-8D481A2974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D73DE1C3-5C37-42E9-A3F0-256F193832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A2E7EC3-E07C-46CE-9B25-41865A5068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n-US" altLang="ko-KR" sz="6000" dirty="0" smtClean="0">
                <a:solidFill>
                  <a:schemeClr val="bg1"/>
                </a:solidFill>
              </a:rPr>
              <a:t>META Investment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626624"/>
            <a:ext cx="10993546" cy="1303175"/>
          </a:xfrm>
        </p:spPr>
        <p:txBody>
          <a:bodyPr rtlCol="0">
            <a:normAutofit fontScale="55000" lnSpcReduction="20000"/>
          </a:bodyPr>
          <a:lstStyle/>
          <a:p>
            <a:pPr rtl="0"/>
            <a:r>
              <a:rPr lang="en-US" altLang="ko-KR" dirty="0" smtClean="0">
                <a:solidFill>
                  <a:srgbClr val="7CEBFF"/>
                </a:solidFill>
              </a:rPr>
              <a:t>																								                                                                                                                                                                    </a:t>
            </a:r>
            <a:r>
              <a:rPr lang="en-US" altLang="ko-KR" sz="4100" dirty="0" smtClean="0">
                <a:solidFill>
                  <a:srgbClr val="7CEBFF"/>
                </a:solidFill>
              </a:rPr>
              <a:t>Full Auto Trading </a:t>
            </a:r>
            <a:r>
              <a:rPr lang="ko-KR" altLang="en-US" sz="4100" dirty="0" smtClean="0">
                <a:solidFill>
                  <a:srgbClr val="7CEBFF"/>
                </a:solidFill>
              </a:rPr>
              <a:t>이재호</a:t>
            </a:r>
            <a:endParaRPr lang="en-US" altLang="ko-KR" sz="4100" dirty="0" smtClean="0">
              <a:solidFill>
                <a:srgbClr val="7CEBFF"/>
              </a:solidFill>
            </a:endParaRPr>
          </a:p>
          <a:p>
            <a:pPr rtl="0"/>
            <a:endParaRPr lang="en-US" altLang="ko-KR" sz="4100" dirty="0" smtClean="0">
              <a:solidFill>
                <a:srgbClr val="7CEBFF"/>
              </a:solidFill>
            </a:endParaRPr>
          </a:p>
          <a:p>
            <a:pPr rtl="0"/>
            <a:r>
              <a:rPr lang="en-US" altLang="ko-KR" sz="2900" dirty="0">
                <a:solidFill>
                  <a:srgbClr val="7CEBFF"/>
                </a:solidFill>
              </a:rPr>
              <a:t>	</a:t>
            </a:r>
            <a:r>
              <a:rPr lang="en-US" altLang="ko-KR" sz="2900" dirty="0" smtClean="0">
                <a:solidFill>
                  <a:srgbClr val="7CEBFF"/>
                </a:solidFill>
              </a:rPr>
              <a:t>														</a:t>
            </a:r>
            <a:endParaRPr lang="ko-KR" altLang="en-US" sz="2900" dirty="0">
              <a:solidFill>
                <a:srgbClr val="7CEBFF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 smtClean="0"/>
              <a:t>Developing Tool part.2</a:t>
            </a:r>
            <a:endParaRPr lang="ko-KR" altLang="en-US" sz="5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01" y="2224478"/>
            <a:ext cx="3458058" cy="2181529"/>
          </a:xfrm>
          <a:prstGeom prst="rect">
            <a:avLst/>
          </a:prstGeom>
        </p:spPr>
      </p:pic>
      <p:sp>
        <p:nvSpPr>
          <p:cNvPr id="6" name="덧셈 기호 5"/>
          <p:cNvSpPr/>
          <p:nvPr/>
        </p:nvSpPr>
        <p:spPr>
          <a:xfrm>
            <a:off x="4783656" y="2986889"/>
            <a:ext cx="897774" cy="789709"/>
          </a:xfrm>
          <a:prstGeom prst="mathPlus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45" y="2924480"/>
            <a:ext cx="2172003" cy="9145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814" y="2358570"/>
            <a:ext cx="1895740" cy="224821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11130" y="2224478"/>
            <a:ext cx="4971011" cy="25163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 descr="C:\Users\KM LEE\Desktop\intro_intr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10" y="5029071"/>
            <a:ext cx="4114800" cy="151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10</a:t>
            </a:fld>
            <a:endParaRPr lang="ko-KR" altLang="en-US" noProof="0"/>
          </a:p>
        </p:txBody>
      </p:sp>
      <p:pic>
        <p:nvPicPr>
          <p:cNvPr id="10" name="Picture 2" descr="C:\Users\KM LEE\Desktop\arima_forecasting_featur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27" y="5129751"/>
            <a:ext cx="2238721" cy="125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덧셈 기호 12"/>
          <p:cNvSpPr/>
          <p:nvPr/>
        </p:nvSpPr>
        <p:spPr>
          <a:xfrm>
            <a:off x="2588443" y="5443994"/>
            <a:ext cx="549374" cy="463719"/>
          </a:xfrm>
          <a:prstGeom prst="mathPlus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덧셈 기호 13"/>
          <p:cNvSpPr/>
          <p:nvPr/>
        </p:nvSpPr>
        <p:spPr>
          <a:xfrm>
            <a:off x="5112910" y="5453747"/>
            <a:ext cx="549374" cy="463719"/>
          </a:xfrm>
          <a:prstGeom prst="mathPlus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05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KM LEE\Desktop\1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9" y="2611630"/>
            <a:ext cx="3797299" cy="14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 smtClean="0"/>
              <a:t>Core Technology</a:t>
            </a:r>
            <a:endParaRPr lang="ko-KR" altLang="en-US" sz="5400" dirty="0"/>
          </a:p>
        </p:txBody>
      </p:sp>
      <p:pic>
        <p:nvPicPr>
          <p:cNvPr id="3074" name="Picture 2" descr="C:\Users\KM LEE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202" y="2031566"/>
            <a:ext cx="2751375" cy="275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1774" y="1965298"/>
            <a:ext cx="4413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Machine Learning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9896" y="4542811"/>
            <a:ext cx="4413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Trading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37559" y="2975399"/>
            <a:ext cx="3812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i="1" dirty="0" smtClean="0">
                <a:latin typeface="HY강B" pitchFamily="18" charset="-127"/>
                <a:ea typeface="HY강B" pitchFamily="18" charset="-127"/>
              </a:rPr>
              <a:t>Ensemble</a:t>
            </a:r>
            <a:endParaRPr lang="ko-KR" altLang="en-US" sz="4200" i="1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078" name="Picture 6" descr="C:\Users\KM LEE\Desktop\544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3" y="5220686"/>
            <a:ext cx="2801002" cy="71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31447" y="1965298"/>
            <a:ext cx="9520781" cy="23977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1447" y="4460232"/>
            <a:ext cx="4642338" cy="19171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5" descr="C:\Users\KM LEE\Desktop\개인프로젝트 데이터\Tool\맷플로립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42" y="5220685"/>
            <a:ext cx="3534960" cy="91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508339" y="4552183"/>
            <a:ext cx="4413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Visual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09890" y="4469604"/>
            <a:ext cx="4642338" cy="19171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245970" y="1977754"/>
            <a:ext cx="1508368" cy="4408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662" y="2073969"/>
            <a:ext cx="1312984" cy="11073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43662" y="3344731"/>
            <a:ext cx="1312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Class</a:t>
            </a:r>
            <a:endParaRPr lang="ko-KR" altLang="en-US" sz="4000" dirty="0"/>
          </a:p>
        </p:txBody>
      </p:sp>
      <p:pic>
        <p:nvPicPr>
          <p:cNvPr id="3079" name="Picture 7" descr="C:\Users\KM LEE\Desktop\함수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263" y="4063150"/>
            <a:ext cx="1215781" cy="71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KM LEE\Desktop\66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5" y="4963386"/>
            <a:ext cx="1536757" cy="113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11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3281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 smtClean="0"/>
              <a:t>자동화 시스템 </a:t>
            </a:r>
            <a:r>
              <a:rPr lang="en-US" altLang="ko-KR" sz="5400" dirty="0" smtClean="0"/>
              <a:t>SET UP</a:t>
            </a:r>
            <a:endParaRPr lang="ko-KR" altLang="en-US" sz="5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sz="1500" noProof="0" smtClean="0"/>
              <a:pPr rtl="0"/>
              <a:t>12</a:t>
            </a:fld>
            <a:endParaRPr lang="ko-KR" altLang="en-US" sz="1500" noProof="0" dirty="0"/>
          </a:p>
        </p:txBody>
      </p:sp>
      <p:sp>
        <p:nvSpPr>
          <p:cNvPr id="4" name="양쪽 중괄호 3"/>
          <p:cNvSpPr/>
          <p:nvPr/>
        </p:nvSpPr>
        <p:spPr>
          <a:xfrm>
            <a:off x="242596" y="1923270"/>
            <a:ext cx="11730329" cy="3825552"/>
          </a:xfrm>
          <a:prstGeom prst="brace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2649" y="2167630"/>
            <a:ext cx="105597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작업 스케줄러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Application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+ OPEN API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이용한 자동 로그인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2649" y="3138570"/>
            <a:ext cx="10788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종목검색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 KIWOOM OPEN API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PY QT BASE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ALGORITHM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이용한 종목 검색 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2648" y="4074171"/>
            <a:ext cx="109502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실시간 거래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KIWOOM OPEN API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PY QT BASE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ALGORITHM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이용한 종목 검색 </a:t>
            </a:r>
          </a:p>
          <a:p>
            <a:r>
              <a:rPr lang="en-US" altLang="ko-KR" sz="2500" dirty="0" smtClean="0"/>
              <a:t>    </a:t>
            </a:r>
            <a:endParaRPr lang="ko-KR" altLang="en-US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822648" y="5066315"/>
            <a:ext cx="8817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장종료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u="sng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다시 종목 검색으로 </a:t>
            </a:r>
            <a:r>
              <a:rPr lang="en-US" altLang="ko-KR" sz="2000" u="sng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2000" u="sng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번으로 돌아가 다시 동일 작업 시행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42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2458915" y="6215067"/>
            <a:ext cx="9459547" cy="4568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 smtClean="0"/>
              <a:t>1. </a:t>
            </a:r>
            <a:r>
              <a:rPr lang="ko-KR" altLang="en-US" sz="5400" dirty="0" smtClean="0"/>
              <a:t>자동화 시스템 </a:t>
            </a:r>
            <a:r>
              <a:rPr lang="en-US" altLang="ko-KR" sz="5400" dirty="0" smtClean="0"/>
              <a:t>SET UP</a:t>
            </a:r>
            <a:endParaRPr lang="ko-KR" altLang="en-US" sz="5400" dirty="0"/>
          </a:p>
        </p:txBody>
      </p:sp>
      <p:pic>
        <p:nvPicPr>
          <p:cNvPr id="7171" name="Picture 3" descr="C:\Users\KM LEE\Desktop\afg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0" y="3502158"/>
            <a:ext cx="19335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KM LEE\Desktop\hhh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615" y="4641493"/>
            <a:ext cx="1704976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2458915" y="5157552"/>
            <a:ext cx="1081454" cy="781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C:\Users\KM LEE\Desktop\hhh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950" y="4678671"/>
            <a:ext cx="1704976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0249059" y="4706395"/>
            <a:ext cx="103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Turn off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84269" y="4655226"/>
            <a:ext cx="103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Turn 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173" name="Picture 5" descr="C:\Users\KM LEE\Desktop\bbb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99" y="3327374"/>
            <a:ext cx="1101197" cy="110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KM LEE\Desktop\1222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622" y="3261725"/>
            <a:ext cx="1207994" cy="121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화살표 연결선 31"/>
          <p:cNvCxnSpPr/>
          <p:nvPr/>
        </p:nvCxnSpPr>
        <p:spPr>
          <a:xfrm>
            <a:off x="5409591" y="5153213"/>
            <a:ext cx="928686" cy="824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왼쪽 중괄호 28"/>
          <p:cNvSpPr/>
          <p:nvPr/>
        </p:nvSpPr>
        <p:spPr>
          <a:xfrm>
            <a:off x="6455509" y="4348228"/>
            <a:ext cx="758093" cy="16256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왼쪽 중괄호 35"/>
          <p:cNvSpPr/>
          <p:nvPr/>
        </p:nvSpPr>
        <p:spPr>
          <a:xfrm rot="10800000">
            <a:off x="8124086" y="4358486"/>
            <a:ext cx="758093" cy="16256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8953863" y="5160596"/>
            <a:ext cx="928686" cy="824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71323" y="4841932"/>
            <a:ext cx="13755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50" dirty="0" smtClean="0"/>
              <a:t>Trading</a:t>
            </a:r>
            <a:endParaRPr lang="ko-KR" altLang="en-US" sz="315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2227384" y="2047631"/>
            <a:ext cx="31262" cy="429425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521437" y="6242118"/>
            <a:ext cx="489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Full AUTO Trading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18940" y="6159319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en-US" altLang="ko-KR" sz="1500" noProof="0" smtClean="0"/>
              <a:pPr rtl="0"/>
              <a:t>13</a:t>
            </a:fld>
            <a:endParaRPr lang="ko-KR" altLang="en-US" sz="1500" noProof="0" dirty="0"/>
          </a:p>
        </p:txBody>
      </p:sp>
      <p:sp>
        <p:nvSpPr>
          <p:cNvPr id="6" name="직사각형 5"/>
          <p:cNvSpPr/>
          <p:nvPr/>
        </p:nvSpPr>
        <p:spPr>
          <a:xfrm>
            <a:off x="4272528" y="2508488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1</a:t>
            </a:r>
            <a:endParaRPr lang="en-US" altLang="ko-KR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14677" y="2494207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2</a:t>
            </a:r>
            <a:endParaRPr lang="en-US" altLang="ko-KR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499374" y="2493637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3</a:t>
            </a:r>
            <a:endParaRPr lang="en-US" altLang="ko-KR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오른쪽으로 구부러진 화살표 3"/>
          <p:cNvSpPr/>
          <p:nvPr/>
        </p:nvSpPr>
        <p:spPr>
          <a:xfrm rot="5400000">
            <a:off x="8895517" y="600908"/>
            <a:ext cx="535066" cy="30861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6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/>
              <a:t>자동화 시스템</a:t>
            </a:r>
            <a:r>
              <a:rPr lang="en-US" altLang="ko-KR" sz="5400" dirty="0" smtClean="0"/>
              <a:t>: </a:t>
            </a:r>
            <a:r>
              <a:rPr lang="ko-KR" altLang="en-US" sz="3500" dirty="0" smtClean="0"/>
              <a:t>로그인 및 프로그램 실행</a:t>
            </a:r>
            <a:endParaRPr lang="ko-KR" altLang="en-US" sz="3500" dirty="0"/>
          </a:p>
        </p:txBody>
      </p:sp>
      <p:pic>
        <p:nvPicPr>
          <p:cNvPr id="7171" name="Picture 3" descr="C:\Users\KM LEE\Desktop\afg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0" y="2640651"/>
            <a:ext cx="19335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KM LEE\Desktop\hhh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003" y="4863222"/>
            <a:ext cx="1704976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2458915" y="4366385"/>
            <a:ext cx="1081454" cy="781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249059" y="3915228"/>
            <a:ext cx="103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Turn off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57657" y="4876955"/>
            <a:ext cx="103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Turn 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174" name="Picture 6" descr="C:\Users\KM LEE\Desktop\122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10" y="3483454"/>
            <a:ext cx="1207994" cy="121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직선 연결선 32"/>
          <p:cNvCxnSpPr/>
          <p:nvPr/>
        </p:nvCxnSpPr>
        <p:spPr>
          <a:xfrm>
            <a:off x="2227384" y="2047631"/>
            <a:ext cx="31262" cy="429425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14</a:t>
            </a:fld>
            <a:endParaRPr lang="ko-KR" altLang="en-US" noProof="0"/>
          </a:p>
        </p:txBody>
      </p:sp>
      <p:sp>
        <p:nvSpPr>
          <p:cNvPr id="6" name="직사각형 5"/>
          <p:cNvSpPr/>
          <p:nvPr/>
        </p:nvSpPr>
        <p:spPr>
          <a:xfrm>
            <a:off x="4145916" y="2448863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1</a:t>
            </a:r>
            <a:endParaRPr lang="en-US" altLang="ko-KR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074" name="Picture 2" descr="C:\Users\KM LEE\Desktop\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38" y="2047631"/>
            <a:ext cx="5752716" cy="460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V="1">
            <a:off x="6316608" y="4611114"/>
            <a:ext cx="250447" cy="1783016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40521" y="4224092"/>
            <a:ext cx="229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작업 스케줄러</a:t>
            </a:r>
            <a:endParaRPr lang="ko-KR" altLang="en-US" dirty="0">
              <a:solidFill>
                <a:srgbClr val="FFFF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075" name="Picture 3" descr="C:\Users\KM LEE\Desktop\캡처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849" y="3139506"/>
            <a:ext cx="3914976" cy="290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57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/>
              <a:t>자동화 시스템</a:t>
            </a:r>
            <a:r>
              <a:rPr lang="en-US" altLang="ko-KR" sz="5400" dirty="0" smtClean="0"/>
              <a:t>: </a:t>
            </a:r>
            <a:r>
              <a:rPr lang="ko-KR" altLang="en-US" sz="3900" dirty="0"/>
              <a:t>로그인 및 프로그램 실행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15</a:t>
            </a:fld>
            <a:endParaRPr lang="ko-KR" altLang="en-US" noProof="0"/>
          </a:p>
        </p:txBody>
      </p:sp>
      <p:pic>
        <p:nvPicPr>
          <p:cNvPr id="4099" name="Picture 3" descr="C:\Users\KM LEE\Desktop\fvxx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86" y="1988742"/>
            <a:ext cx="5020888" cy="429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6204" y="2323601"/>
            <a:ext cx="1905622" cy="184282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3325" y="4910425"/>
            <a:ext cx="2123508" cy="184282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3325" y="5368601"/>
            <a:ext cx="1713357" cy="184282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C:\Users\KM LEE\Desktop\4646464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120" y="1988742"/>
            <a:ext cx="5162116" cy="45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6732312" y="2709547"/>
            <a:ext cx="2439397" cy="308763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ㅍ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888181" y="2974765"/>
            <a:ext cx="706583" cy="308763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6871853" y="3127165"/>
            <a:ext cx="1177638" cy="308763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01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/>
              <a:t>자동화 시스템</a:t>
            </a:r>
            <a:r>
              <a:rPr lang="en-US" altLang="ko-KR" sz="5400" dirty="0" smtClean="0"/>
              <a:t>:</a:t>
            </a:r>
            <a:r>
              <a:rPr lang="ko-KR" altLang="en-US" sz="5400" dirty="0"/>
              <a:t> </a:t>
            </a:r>
            <a:r>
              <a:rPr lang="ko-KR" altLang="en-US" sz="3500" dirty="0"/>
              <a:t>로그인 및 프로그램 실행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0758953" y="6317673"/>
            <a:ext cx="1052508" cy="365125"/>
          </a:xfrm>
        </p:spPr>
        <p:txBody>
          <a:bodyPr/>
          <a:lstStyle/>
          <a:p>
            <a:pPr rtl="0"/>
            <a:r>
              <a:rPr lang="en-US" altLang="ko-KR" sz="1700" dirty="0" smtClean="0"/>
              <a:t>17</a:t>
            </a:r>
            <a:endParaRPr lang="ko-KR" altLang="en-US" sz="1700" noProof="0" dirty="0"/>
          </a:p>
        </p:txBody>
      </p:sp>
      <p:pic>
        <p:nvPicPr>
          <p:cNvPr id="5122" name="Picture 2" descr="C:\Users\KM LEE\Desktop\동작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21" y="1964316"/>
            <a:ext cx="5737065" cy="435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KM LEE\Desktop\bbbbbbbb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975" y="3004922"/>
            <a:ext cx="1524910" cy="163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1149927" y="3491345"/>
            <a:ext cx="5395048" cy="33251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5" name="Picture 5" descr="C:\Users\KM LEE\Desktop\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493" y="3157327"/>
            <a:ext cx="12477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KM LEE\Desktop\cvv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981" y="2255155"/>
            <a:ext cx="6097407" cy="38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4421543" y="3710209"/>
            <a:ext cx="538387" cy="3325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8" name="Picture 8" descr="C:\Users\KM LEE\Desktop\fssx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112" y="2001765"/>
            <a:ext cx="7716838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294910" y="5512157"/>
            <a:ext cx="843369" cy="218941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화살표 8"/>
          <p:cNvSpPr/>
          <p:nvPr/>
        </p:nvSpPr>
        <p:spPr>
          <a:xfrm>
            <a:off x="2619584" y="3697759"/>
            <a:ext cx="443345" cy="32970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01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-0.49089 0.0175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44" y="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/>
              <a:t>자동화 시스템</a:t>
            </a:r>
            <a:r>
              <a:rPr lang="en-US" altLang="ko-KR" sz="6000" dirty="0" smtClean="0"/>
              <a:t>:</a:t>
            </a:r>
            <a:r>
              <a:rPr lang="ko-KR" altLang="en-US" sz="3900" dirty="0" smtClean="0"/>
              <a:t>로그인 </a:t>
            </a:r>
            <a:r>
              <a:rPr lang="ko-KR" altLang="en-US" sz="3900" dirty="0"/>
              <a:t>및 프로그램 실행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67" y="3006990"/>
            <a:ext cx="1609558" cy="19088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38" y="2097992"/>
            <a:ext cx="7783011" cy="395342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595141" y="6365712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en-US" altLang="ko-KR" sz="1900" noProof="0" smtClean="0"/>
              <a:pPr rtl="0"/>
              <a:t>17</a:t>
            </a:fld>
            <a:endParaRPr lang="ko-KR" altLang="en-US" sz="1900" noProof="0" dirty="0"/>
          </a:p>
        </p:txBody>
      </p:sp>
      <p:sp>
        <p:nvSpPr>
          <p:cNvPr id="6" name="오른쪽 화살표 5"/>
          <p:cNvSpPr/>
          <p:nvPr/>
        </p:nvSpPr>
        <p:spPr>
          <a:xfrm>
            <a:off x="2266950" y="3676650"/>
            <a:ext cx="1362075" cy="398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58138" y="2097992"/>
            <a:ext cx="7783011" cy="3953427"/>
          </a:xfrm>
          <a:prstGeom prst="rect">
            <a:avLst/>
          </a:pr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7368" y="3006990"/>
            <a:ext cx="1609558" cy="190882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10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 smtClean="0"/>
              <a:t>AUTO TRADING:</a:t>
            </a:r>
            <a:r>
              <a:rPr lang="en-US" altLang="ko-KR" sz="3900" dirty="0" smtClean="0"/>
              <a:t>API </a:t>
            </a:r>
            <a:r>
              <a:rPr lang="ko-KR" altLang="en-US" sz="3900" dirty="0" smtClean="0"/>
              <a:t>를 이용한 </a:t>
            </a:r>
            <a:r>
              <a:rPr lang="en-US" altLang="ko-KR" sz="3900" dirty="0" smtClean="0"/>
              <a:t>ALGORITHM</a:t>
            </a:r>
            <a:endParaRPr lang="ko-KR" altLang="en-US" sz="39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sz="1500" noProof="0" smtClean="0"/>
              <a:pPr rtl="0"/>
              <a:t>18</a:t>
            </a:fld>
            <a:endParaRPr lang="ko-KR" altLang="en-US" sz="1500" noProof="0" dirty="0"/>
          </a:p>
        </p:txBody>
      </p:sp>
      <p:sp>
        <p:nvSpPr>
          <p:cNvPr id="6" name="직사각형 5"/>
          <p:cNvSpPr/>
          <p:nvPr/>
        </p:nvSpPr>
        <p:spPr>
          <a:xfrm>
            <a:off x="512619" y="3726873"/>
            <a:ext cx="1260764" cy="637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244437" y="3726872"/>
            <a:ext cx="1260764" cy="637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48546" y="2978727"/>
            <a:ext cx="1260764" cy="63730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48546" y="4364182"/>
            <a:ext cx="1260764" cy="6373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583382" y="3671453"/>
            <a:ext cx="1260764" cy="6373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661564" y="2978726"/>
            <a:ext cx="1260764" cy="6373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703129" y="4308762"/>
            <a:ext cx="1260764" cy="6373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795164" y="2978724"/>
            <a:ext cx="1260764" cy="63730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878289" y="4336472"/>
            <a:ext cx="1260764" cy="63730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828803" y="4045527"/>
            <a:ext cx="360217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3588329" y="4017817"/>
            <a:ext cx="188421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844146" y="3990107"/>
            <a:ext cx="47105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7315200" y="3297378"/>
            <a:ext cx="0" cy="138545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18" idx="1"/>
          </p:cNvCxnSpPr>
          <p:nvPr/>
        </p:nvCxnSpPr>
        <p:spPr>
          <a:xfrm>
            <a:off x="7315200" y="3297381"/>
            <a:ext cx="34636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7329055" y="4682835"/>
            <a:ext cx="34636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8963893" y="3297378"/>
            <a:ext cx="831271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9047018" y="4682836"/>
            <a:ext cx="831271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285022" y="2673925"/>
            <a:ext cx="0" cy="29094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6068290" y="2660070"/>
            <a:ext cx="2202877" cy="692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6068290" y="2673934"/>
            <a:ext cx="0" cy="94209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V="1">
            <a:off x="10550235" y="5001491"/>
            <a:ext cx="0" cy="69272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 flipV="1">
            <a:off x="4530437" y="5694220"/>
            <a:ext cx="6019798" cy="1385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4530437" y="5086350"/>
            <a:ext cx="0" cy="60787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082512" y="1993900"/>
            <a:ext cx="2362200" cy="8254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133312" y="2095500"/>
            <a:ext cx="2362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HY견고딕" pitchFamily="18" charset="-127"/>
                <a:ea typeface="HY견고딕" pitchFamily="18" charset="-127"/>
              </a:rPr>
              <a:t>매매 구성도</a:t>
            </a:r>
            <a:endParaRPr lang="ko-KR" altLang="en-US" sz="3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38019" y="3691264"/>
            <a:ext cx="11811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Kiwoom</a:t>
            </a:r>
            <a:r>
              <a:rPr lang="en-US" altLang="ko-KR" sz="13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 algn="ctr"/>
            <a:r>
              <a:rPr lang="en-US" altLang="ko-KR" sz="13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TR signal/</a:t>
            </a:r>
          </a:p>
          <a:p>
            <a:pPr algn="ctr"/>
            <a:r>
              <a:rPr lang="en-US" altLang="ko-KR" sz="13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slot </a:t>
            </a:r>
            <a:r>
              <a:rPr lang="ko-KR" altLang="en-US" sz="13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연결</a:t>
            </a:r>
            <a:endParaRPr lang="ko-KR" altLang="en-US" sz="13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284269" y="3701473"/>
            <a:ext cx="11811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Kiwoom</a:t>
            </a:r>
            <a:r>
              <a:rPr lang="en-US" altLang="ko-KR" sz="13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 algn="ctr"/>
            <a:r>
              <a:rPr lang="ko-KR" altLang="en-US" sz="13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로그</a:t>
            </a:r>
            <a:r>
              <a:rPr lang="ko-KR" altLang="en-US" sz="13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인</a:t>
            </a:r>
            <a:r>
              <a:rPr lang="en-US" altLang="ko-KR" sz="13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/</a:t>
            </a:r>
          </a:p>
          <a:p>
            <a:pPr algn="ctr"/>
            <a:r>
              <a:rPr lang="ko-KR" altLang="en-US" sz="13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성공여</a:t>
            </a:r>
            <a:r>
              <a:rPr lang="ko-KR" altLang="en-US" sz="13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부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975678" y="2953324"/>
            <a:ext cx="11811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smtClean="0">
                <a:latin typeface="HY견고딕" pitchFamily="18" charset="-127"/>
                <a:ea typeface="HY견고딕" pitchFamily="18" charset="-127"/>
              </a:rPr>
              <a:t>계좌 보유종목</a:t>
            </a:r>
            <a:endParaRPr lang="en-US" altLang="ko-KR" sz="1300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sz="1300" dirty="0" smtClean="0">
                <a:latin typeface="HY견고딕" pitchFamily="18" charset="-127"/>
                <a:ea typeface="HY견고딕" pitchFamily="18" charset="-127"/>
              </a:rPr>
              <a:t>가져오</a:t>
            </a:r>
            <a:r>
              <a:rPr lang="ko-KR" altLang="en-US" sz="1300" dirty="0">
                <a:latin typeface="HY견고딕" pitchFamily="18" charset="-127"/>
                <a:ea typeface="HY견고딕" pitchFamily="18" charset="-127"/>
              </a:rPr>
              <a:t>기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988378" y="4336587"/>
            <a:ext cx="11811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smtClean="0">
                <a:latin typeface="HY견고딕" pitchFamily="18" charset="-127"/>
                <a:ea typeface="HY견고딕" pitchFamily="18" charset="-127"/>
              </a:rPr>
              <a:t>분석해 놓은</a:t>
            </a:r>
            <a:endParaRPr lang="en-US" altLang="ko-KR" sz="1300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sz="1300" dirty="0" smtClean="0">
                <a:latin typeface="HY견고딕" pitchFamily="18" charset="-127"/>
                <a:ea typeface="HY견고딕" pitchFamily="18" charset="-127"/>
              </a:rPr>
              <a:t>종목 가져오기</a:t>
            </a:r>
            <a:endParaRPr lang="ko-KR" altLang="en-US" sz="1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597814" y="3731489"/>
            <a:ext cx="1181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smtClean="0">
                <a:latin typeface="HY견고딕" pitchFamily="18" charset="-127"/>
                <a:ea typeface="HY견고딕" pitchFamily="18" charset="-127"/>
              </a:rPr>
              <a:t>장시간</a:t>
            </a:r>
            <a:endParaRPr lang="en-US" altLang="ko-KR" sz="1300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sz="1300" dirty="0" smtClean="0">
                <a:latin typeface="HY견고딕" pitchFamily="18" charset="-127"/>
                <a:ea typeface="HY견고딕" pitchFamily="18" charset="-127"/>
              </a:rPr>
              <a:t>체</a:t>
            </a:r>
            <a:r>
              <a:rPr lang="ko-KR" altLang="en-US" sz="1300" dirty="0">
                <a:latin typeface="HY견고딕" pitchFamily="18" charset="-127"/>
                <a:ea typeface="HY견고딕" pitchFamily="18" charset="-127"/>
              </a:rPr>
              <a:t>크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694472" y="3000356"/>
            <a:ext cx="11811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latin typeface="HY견고딕" pitchFamily="18" charset="-127"/>
                <a:ea typeface="HY견고딕" pitchFamily="18" charset="-127"/>
              </a:rPr>
              <a:t>실시간 주시</a:t>
            </a:r>
            <a:endParaRPr lang="ko-KR" altLang="en-US" sz="17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742961" y="4305171"/>
            <a:ext cx="1181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latin typeface="HY견고딕" pitchFamily="18" charset="-127"/>
                <a:ea typeface="HY견고딕" pitchFamily="18" charset="-127"/>
              </a:rPr>
              <a:t>포트폴리오 계산</a:t>
            </a:r>
            <a:endParaRPr lang="ko-KR" altLang="en-US" sz="15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834996" y="3127533"/>
            <a:ext cx="11811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latin typeface="HY견고딕" pitchFamily="18" charset="-127"/>
                <a:ea typeface="HY견고딕" pitchFamily="18" charset="-127"/>
              </a:rPr>
              <a:t>매수</a:t>
            </a:r>
            <a:r>
              <a:rPr lang="en-US" altLang="ko-KR" sz="1700" dirty="0" smtClean="0"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700" dirty="0" smtClean="0">
                <a:latin typeface="HY견고딕" pitchFamily="18" charset="-127"/>
                <a:ea typeface="HY견고딕" pitchFamily="18" charset="-127"/>
              </a:rPr>
              <a:t>매도</a:t>
            </a:r>
            <a:endParaRPr lang="ko-KR" altLang="en-US" sz="17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918121" y="4401954"/>
            <a:ext cx="1181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latin typeface="HY견고딕" pitchFamily="18" charset="-127"/>
                <a:ea typeface="HY견고딕" pitchFamily="18" charset="-127"/>
              </a:rPr>
              <a:t>종목선정</a:t>
            </a:r>
            <a:r>
              <a:rPr lang="en-US" altLang="ko-KR" sz="1500" dirty="0" smtClean="0"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500" dirty="0" smtClean="0">
                <a:latin typeface="HY견고딕" pitchFamily="18" charset="-127"/>
                <a:ea typeface="HY견고딕" pitchFamily="18" charset="-127"/>
              </a:rPr>
              <a:t>저장</a:t>
            </a:r>
            <a:endParaRPr lang="ko-KR" altLang="en-US" sz="15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336886" y="2195527"/>
            <a:ext cx="16971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latin typeface="HY견고딕" pitchFamily="18" charset="-127"/>
                <a:ea typeface="HY견고딕" pitchFamily="18" charset="-127"/>
              </a:rPr>
              <a:t>장시간 체크</a:t>
            </a:r>
            <a:endParaRPr lang="ko-KR" altLang="en-US" sz="17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339608" y="2886056"/>
            <a:ext cx="16971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latin typeface="HY견고딕" pitchFamily="18" charset="-127"/>
                <a:ea typeface="HY견고딕" pitchFamily="18" charset="-127"/>
              </a:rPr>
              <a:t>장 시작</a:t>
            </a:r>
            <a:endParaRPr lang="ko-KR" altLang="en-US" sz="17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423890" y="4732407"/>
            <a:ext cx="16971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latin typeface="HY견고딕" pitchFamily="18" charset="-127"/>
                <a:ea typeface="HY견고딕" pitchFamily="18" charset="-127"/>
              </a:rPr>
              <a:t>장 마감</a:t>
            </a:r>
            <a:endParaRPr lang="ko-KR" altLang="en-US" sz="17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02260" y="1910833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2</a:t>
            </a:r>
            <a:endParaRPr lang="en-US" altLang="ko-KR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9417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 smtClean="0"/>
              <a:t>AUTO TRADING : </a:t>
            </a:r>
            <a:r>
              <a:rPr lang="en-US" altLang="ko-KR" sz="3300" dirty="0" smtClean="0"/>
              <a:t>function</a:t>
            </a:r>
            <a:r>
              <a:rPr lang="ko-KR" altLang="en-US" sz="3300" dirty="0" smtClean="0"/>
              <a:t> </a:t>
            </a:r>
            <a:r>
              <a:rPr lang="en-US" altLang="ko-KR" sz="3300" dirty="0" smtClean="0"/>
              <a:t>callback from API</a:t>
            </a:r>
            <a:endParaRPr lang="ko-KR" altLang="en-US" sz="33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876757"/>
            <a:ext cx="11287126" cy="472096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sz="1500" noProof="0" smtClean="0"/>
              <a:pPr rtl="0"/>
              <a:t>19</a:t>
            </a:fld>
            <a:endParaRPr lang="ko-KR" alt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28649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 smtClean="0"/>
              <a:t>INDEX</a:t>
            </a:r>
            <a:endParaRPr lang="ko-KR" altLang="en-US" sz="5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2</a:t>
            </a:fld>
            <a:endParaRPr lang="ko-KR" alt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457200" y="2022762"/>
            <a:ext cx="5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Team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소개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8254" y="2447514"/>
            <a:ext cx="5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주제선정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7018" y="2816846"/>
            <a:ext cx="5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구현목표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08909" y="3190000"/>
            <a:ext cx="5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en-US" altLang="ko-KR" b="1" dirty="0" smtClean="0"/>
              <a:t>DATASET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07672" y="3641171"/>
            <a:ext cx="5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en-US" altLang="ko-KR" b="1" dirty="0" smtClean="0"/>
              <a:t>DEVELOPING  TOOL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978726" y="4100171"/>
            <a:ext cx="5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자동화 시스템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63635" y="4580343"/>
            <a:ext cx="5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7.  </a:t>
            </a:r>
            <a:r>
              <a:rPr lang="en-US" altLang="ko-KR" b="1" dirty="0" smtClean="0"/>
              <a:t>AUTO Trading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934690" y="5005090"/>
            <a:ext cx="5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 </a:t>
            </a:r>
            <a:r>
              <a:rPr lang="en-US" altLang="ko-KR" b="1" dirty="0" smtClean="0"/>
              <a:t>ARIMA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260272" y="5526822"/>
            <a:ext cx="5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9.  </a:t>
            </a:r>
            <a:r>
              <a:rPr lang="en-US" altLang="ko-KR" b="1" dirty="0" smtClean="0"/>
              <a:t>MACHINE LEARNING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752107" y="6048554"/>
            <a:ext cx="5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10.  </a:t>
            </a:r>
            <a:r>
              <a:rPr lang="en-US" altLang="ko-KR" b="1" dirty="0" smtClean="0"/>
              <a:t>DELOPING PROCESS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527962" y="6488668"/>
            <a:ext cx="5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11.  </a:t>
            </a:r>
            <a:r>
              <a:rPr lang="en-US" altLang="ko-KR" b="1" dirty="0" smtClean="0"/>
              <a:t>TIME LINE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3528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 smtClean="0"/>
              <a:t>AUTO TRADING : </a:t>
            </a:r>
            <a:r>
              <a:rPr lang="en-US" altLang="ko-KR" sz="3300" dirty="0" smtClean="0"/>
              <a:t>function</a:t>
            </a:r>
            <a:r>
              <a:rPr lang="ko-KR" altLang="en-US" sz="3300" dirty="0" smtClean="0"/>
              <a:t> </a:t>
            </a:r>
            <a:r>
              <a:rPr lang="en-US" altLang="ko-KR" sz="3300" dirty="0" smtClean="0"/>
              <a:t>callback from API</a:t>
            </a:r>
            <a:endParaRPr lang="ko-KR" altLang="en-US" sz="33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876757"/>
            <a:ext cx="11287126" cy="472096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sz="1500" noProof="0" smtClean="0"/>
              <a:pPr rtl="0"/>
              <a:t>20</a:t>
            </a:fld>
            <a:endParaRPr lang="ko-KR" altLang="en-US" sz="1500" noProof="0" dirty="0"/>
          </a:p>
        </p:txBody>
      </p:sp>
      <p:sp>
        <p:nvSpPr>
          <p:cNvPr id="4" name="직사각형 3"/>
          <p:cNvSpPr/>
          <p:nvPr/>
        </p:nvSpPr>
        <p:spPr>
          <a:xfrm>
            <a:off x="457199" y="6292687"/>
            <a:ext cx="2486026" cy="16080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589" y="5865637"/>
            <a:ext cx="3734321" cy="181000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2343150" y="5918037"/>
            <a:ext cx="1211546" cy="3651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40588" y="5853007"/>
            <a:ext cx="3734321" cy="193630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42950" y="5741245"/>
            <a:ext cx="466725" cy="4690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09624" y="5741244"/>
            <a:ext cx="5810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1</a:t>
            </a:r>
            <a:endParaRPr lang="ko-KR" altLang="en-US" sz="2500" dirty="0"/>
          </a:p>
        </p:txBody>
      </p:sp>
      <p:sp>
        <p:nvSpPr>
          <p:cNvPr id="13" name="타원 12"/>
          <p:cNvSpPr/>
          <p:nvPr/>
        </p:nvSpPr>
        <p:spPr>
          <a:xfrm>
            <a:off x="7686675" y="2407495"/>
            <a:ext cx="466725" cy="4690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53349" y="2407494"/>
            <a:ext cx="5810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2</a:t>
            </a:r>
            <a:endParaRPr lang="ko-KR" altLang="en-US" sz="2500" dirty="0"/>
          </a:p>
        </p:txBody>
      </p:sp>
      <p:sp>
        <p:nvSpPr>
          <p:cNvPr id="15" name="오른쪽 대괄호 14"/>
          <p:cNvSpPr/>
          <p:nvPr/>
        </p:nvSpPr>
        <p:spPr>
          <a:xfrm>
            <a:off x="7181850" y="2209800"/>
            <a:ext cx="304800" cy="96202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64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 smtClean="0"/>
              <a:t>AUTO TRADING : </a:t>
            </a:r>
            <a:r>
              <a:rPr lang="en-US" altLang="ko-KR" sz="3300" dirty="0" smtClean="0"/>
              <a:t>function</a:t>
            </a:r>
            <a:r>
              <a:rPr lang="ko-KR" altLang="en-US" sz="3300" dirty="0" smtClean="0"/>
              <a:t> </a:t>
            </a:r>
            <a:r>
              <a:rPr lang="en-US" altLang="ko-KR" sz="3300" dirty="0" smtClean="0"/>
              <a:t>callback from API</a:t>
            </a:r>
            <a:endParaRPr lang="ko-KR" altLang="en-US" sz="33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sz="1500" noProof="0" smtClean="0"/>
              <a:pPr rtl="0"/>
              <a:t>21</a:t>
            </a:fld>
            <a:endParaRPr lang="ko-KR" altLang="en-US" sz="1500" noProof="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5" y="1861798"/>
            <a:ext cx="5010849" cy="4867954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2295525" y="2362200"/>
            <a:ext cx="474345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181225" y="2476500"/>
            <a:ext cx="4857750" cy="2476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2333625" y="2628900"/>
            <a:ext cx="4705350" cy="952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5439124" y="2724150"/>
            <a:ext cx="1599851" cy="666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181225" y="2724150"/>
            <a:ext cx="4857750" cy="1857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1847850" y="2724150"/>
            <a:ext cx="5191125" cy="3143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1847849" y="2724150"/>
            <a:ext cx="5191126" cy="4601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3267423" y="2724150"/>
            <a:ext cx="3771552" cy="5744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4487146" y="2724150"/>
            <a:ext cx="2551829" cy="70781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7" descr="C:\Users\KM LEE\Desktop\함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948" y="2213989"/>
            <a:ext cx="1847850" cy="109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아래쪽 화살표 39"/>
          <p:cNvSpPr/>
          <p:nvPr/>
        </p:nvSpPr>
        <p:spPr>
          <a:xfrm>
            <a:off x="7877698" y="3366909"/>
            <a:ext cx="381000" cy="11686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324600" y="4603806"/>
            <a:ext cx="40289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PyCharm</a:t>
            </a: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직접 입력</a:t>
            </a:r>
            <a:endParaRPr lang="ko-KR" altLang="en-US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33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/>
              <a:t>AUTO TRADING: </a:t>
            </a:r>
            <a:r>
              <a:rPr lang="en-US" altLang="ko-KR" sz="3300" dirty="0"/>
              <a:t>function</a:t>
            </a:r>
            <a:r>
              <a:rPr lang="ko-KR" altLang="en-US" sz="3300" dirty="0"/>
              <a:t> </a:t>
            </a:r>
            <a:r>
              <a:rPr lang="en-US" altLang="ko-KR" sz="3300" dirty="0"/>
              <a:t>callback from API</a:t>
            </a:r>
            <a:endParaRPr lang="ko-KR" altLang="en-US" sz="33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22</a:t>
            </a:fld>
            <a:endParaRPr lang="ko-KR" altLang="en-US" noProof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6" y="2038240"/>
            <a:ext cx="11290976" cy="350531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75536" y="2104916"/>
            <a:ext cx="5887164" cy="49540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6129" y="2670021"/>
            <a:ext cx="6058614" cy="33987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37486" y="4005943"/>
            <a:ext cx="5763339" cy="49348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6129" y="4934858"/>
            <a:ext cx="11290976" cy="60869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75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/>
              <a:t>AUTO </a:t>
            </a:r>
            <a:r>
              <a:rPr lang="en-US" altLang="ko-KR" sz="5400" dirty="0" smtClean="0"/>
              <a:t>TRADING: </a:t>
            </a:r>
            <a:r>
              <a:rPr lang="ko-KR" altLang="en-US" sz="4400" dirty="0" smtClean="0"/>
              <a:t>종목 검색 </a:t>
            </a:r>
            <a:r>
              <a:rPr lang="en-US" altLang="ko-KR" sz="4400" dirty="0" smtClean="0"/>
              <a:t>algorithm</a:t>
            </a:r>
            <a:r>
              <a:rPr lang="ko-KR" altLang="en-US" sz="5400" dirty="0" smtClean="0"/>
              <a:t> </a:t>
            </a:r>
            <a:endParaRPr lang="ko-KR" altLang="en-US" sz="5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23</a:t>
            </a:fld>
            <a:endParaRPr lang="ko-KR" altLang="en-US" noProof="0"/>
          </a:p>
        </p:txBody>
      </p:sp>
      <p:pic>
        <p:nvPicPr>
          <p:cNvPr id="5122" name="Picture 2" descr="C:\Users\KM LEE\Desktop\3332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2022474"/>
            <a:ext cx="10300304" cy="379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84200" y="2743200"/>
            <a:ext cx="24003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79700" y="314960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최대 </a:t>
            </a:r>
            <a:r>
              <a:rPr lang="en-US" altLang="ko-KR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600</a:t>
            </a:r>
            <a:r>
              <a:rPr lang="ko-KR" altLang="en-US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</a:t>
            </a:r>
            <a:endParaRPr lang="ko-KR" altLang="en-US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29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/>
              <a:t>AUTO </a:t>
            </a:r>
            <a:r>
              <a:rPr lang="en-US" altLang="ko-KR" sz="5400" dirty="0" smtClean="0"/>
              <a:t>TRADING: </a:t>
            </a:r>
            <a:r>
              <a:rPr lang="ko-KR" altLang="en-US" sz="4400" dirty="0" smtClean="0"/>
              <a:t>종목 검색 </a:t>
            </a:r>
            <a:r>
              <a:rPr lang="en-US" altLang="ko-KR" sz="4400" dirty="0" smtClean="0"/>
              <a:t>algorithm</a:t>
            </a:r>
            <a:r>
              <a:rPr lang="ko-KR" altLang="en-US" sz="5400" dirty="0" smtClean="0"/>
              <a:t> </a:t>
            </a:r>
            <a:endParaRPr lang="ko-KR" altLang="en-US" sz="5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6" y="1874544"/>
            <a:ext cx="4857936" cy="489623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24</a:t>
            </a:fld>
            <a:endParaRPr lang="ko-KR" altLang="en-US" noProof="0"/>
          </a:p>
        </p:txBody>
      </p:sp>
      <p:pic>
        <p:nvPicPr>
          <p:cNvPr id="3074" name="Picture 2" descr="C:\Users\KM LEE\Desktop\993BF1375AB49EF8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900" y="2475318"/>
            <a:ext cx="5524500" cy="413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30900" y="1921320"/>
            <a:ext cx="552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그랜빌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법칙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5749450" y="2014498"/>
            <a:ext cx="4308950" cy="428470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/>
              <a:t>AUTO </a:t>
            </a:r>
            <a:r>
              <a:rPr lang="en-US" altLang="ko-KR" sz="5400" dirty="0" smtClean="0"/>
              <a:t>TRADING: </a:t>
            </a:r>
            <a:r>
              <a:rPr lang="ko-KR" altLang="en-US" sz="4400" dirty="0" smtClean="0"/>
              <a:t>종목 검색 </a:t>
            </a:r>
            <a:r>
              <a:rPr lang="en-US" altLang="ko-KR" sz="4400" dirty="0" smtClean="0"/>
              <a:t>algorithm</a:t>
            </a:r>
            <a:r>
              <a:rPr lang="ko-KR" altLang="en-US" sz="5400" dirty="0" smtClean="0"/>
              <a:t> </a:t>
            </a:r>
            <a:endParaRPr lang="ko-KR" altLang="en-US" sz="5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6" y="1874544"/>
            <a:ext cx="4857936" cy="489623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25</a:t>
            </a:fld>
            <a:endParaRPr lang="ko-KR" altLang="en-US" noProof="0"/>
          </a:p>
        </p:txBody>
      </p:sp>
      <p:sp>
        <p:nvSpPr>
          <p:cNvPr id="4" name="원호 3"/>
          <p:cNvSpPr/>
          <p:nvPr/>
        </p:nvSpPr>
        <p:spPr>
          <a:xfrm rot="6945552">
            <a:off x="5784850" y="1156351"/>
            <a:ext cx="2921000" cy="18923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066875" y="3494059"/>
            <a:ext cx="178475" cy="494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367216" y="3380221"/>
            <a:ext cx="178475" cy="494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20271" y="3195147"/>
            <a:ext cx="178475" cy="494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881295" y="2999670"/>
            <a:ext cx="178475" cy="494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059770" y="2531318"/>
            <a:ext cx="178475" cy="494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785449" y="3494059"/>
            <a:ext cx="3525" cy="14254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08412" y="4911130"/>
            <a:ext cx="169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120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일선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아래쪽 화살표 16"/>
          <p:cNvSpPr/>
          <p:nvPr/>
        </p:nvSpPr>
        <p:spPr>
          <a:xfrm>
            <a:off x="7970532" y="2106001"/>
            <a:ext cx="178475" cy="27239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 smtClean="0"/>
              <a:t>AUTO TRADING: </a:t>
            </a:r>
            <a:r>
              <a:rPr lang="ko-KR" altLang="en-US" sz="4400" dirty="0" smtClean="0"/>
              <a:t>종목 검색 </a:t>
            </a:r>
            <a:r>
              <a:rPr lang="en-US" altLang="ko-KR" sz="4400" dirty="0" smtClean="0"/>
              <a:t>algorithm</a:t>
            </a:r>
            <a:r>
              <a:rPr lang="ko-KR" altLang="en-US" sz="5400" dirty="0" smtClean="0"/>
              <a:t> </a:t>
            </a:r>
            <a:endParaRPr lang="ko-KR" altLang="en-US" sz="5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26</a:t>
            </a:fld>
            <a:endParaRPr lang="ko-KR" altLang="en-US" noProof="0"/>
          </a:p>
        </p:txBody>
      </p:sp>
      <p:pic>
        <p:nvPicPr>
          <p:cNvPr id="7170" name="Picture 2" descr="C:\Users\KM LEE\Desktop\464444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11" y="2173288"/>
            <a:ext cx="11380133" cy="264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67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 smtClean="0"/>
              <a:t>AUTO TRADING: </a:t>
            </a:r>
            <a:r>
              <a:rPr lang="ko-KR" altLang="en-US" sz="4400" dirty="0" smtClean="0"/>
              <a:t>종목 검색 </a:t>
            </a:r>
            <a:r>
              <a:rPr lang="en-US" altLang="ko-KR" sz="4400" dirty="0" smtClean="0"/>
              <a:t>algorithm</a:t>
            </a:r>
            <a:r>
              <a:rPr lang="ko-KR" altLang="en-US" sz="5400" dirty="0" smtClean="0"/>
              <a:t> </a:t>
            </a:r>
            <a:endParaRPr lang="ko-KR" altLang="en-US" sz="5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27</a:t>
            </a:fld>
            <a:endParaRPr lang="ko-KR" altLang="en-US" noProof="0"/>
          </a:p>
        </p:txBody>
      </p:sp>
      <p:pic>
        <p:nvPicPr>
          <p:cNvPr id="6146" name="Picture 2" descr="C:\Users\KM LEE\Desktop\vbxxb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42810"/>
            <a:ext cx="10595552" cy="483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5126182" y="3842265"/>
            <a:ext cx="1413163" cy="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05598" y="3662157"/>
            <a:ext cx="11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종가</a:t>
            </a:r>
            <a:endParaRPr lang="ko-KR" altLang="en-US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오른쪽 중괄호 9"/>
          <p:cNvSpPr/>
          <p:nvPr/>
        </p:nvSpPr>
        <p:spPr>
          <a:xfrm>
            <a:off x="7488383" y="3604460"/>
            <a:ext cx="263234" cy="484725"/>
          </a:xfrm>
          <a:prstGeom prst="rightBrac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883234" y="3694422"/>
            <a:ext cx="232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120</a:t>
            </a:r>
            <a:r>
              <a:rPr lang="ko-KR" altLang="en-US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일선의 </a:t>
            </a:r>
            <a:r>
              <a:rPr lang="ko-KR" altLang="en-US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이평선</a:t>
            </a:r>
            <a:endParaRPr lang="ko-KR" altLang="en-US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5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6600" dirty="0"/>
              <a:t>AUTO TRADING: </a:t>
            </a:r>
            <a:r>
              <a:rPr lang="ko-KR" altLang="en-US" sz="3900" dirty="0"/>
              <a:t>종목 검색 </a:t>
            </a:r>
            <a:r>
              <a:rPr lang="en-US" altLang="ko-KR" sz="3900" dirty="0"/>
              <a:t>algorithm</a:t>
            </a:r>
            <a:r>
              <a:rPr lang="ko-KR" altLang="en-US" sz="3900" dirty="0"/>
              <a:t> </a:t>
            </a:r>
            <a:endParaRPr lang="ko-KR" altLang="en-US" sz="3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101" y="2762157"/>
            <a:ext cx="4991797" cy="1333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3" y="1991377"/>
            <a:ext cx="11372521" cy="436588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1139492" y="6492875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28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5457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6600" dirty="0"/>
              <a:t>AUTO TRADING: </a:t>
            </a:r>
            <a:r>
              <a:rPr lang="ko-KR" altLang="en-US" sz="3900" dirty="0"/>
              <a:t>종목 </a:t>
            </a:r>
            <a:r>
              <a:rPr lang="ko-KR" altLang="en-US" sz="3900" dirty="0" smtClean="0"/>
              <a:t>저</a:t>
            </a:r>
            <a:r>
              <a:rPr lang="ko-KR" altLang="en-US" sz="3900" dirty="0"/>
              <a:t>장</a:t>
            </a:r>
            <a:endParaRPr lang="ko-KR" altLang="en-US" sz="3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01" y="2922449"/>
            <a:ext cx="1819529" cy="17718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80" y="2517447"/>
            <a:ext cx="5148279" cy="345618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29</a:t>
            </a:fld>
            <a:endParaRPr lang="ko-KR" altLang="en-US" noProof="0"/>
          </a:p>
        </p:txBody>
      </p:sp>
      <p:sp>
        <p:nvSpPr>
          <p:cNvPr id="4" name="TextBox 3"/>
          <p:cNvSpPr txBox="1"/>
          <p:nvPr/>
        </p:nvSpPr>
        <p:spPr>
          <a:xfrm>
            <a:off x="420916" y="3346733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종목 검색 중 종목 추출</a:t>
            </a:r>
            <a:endParaRPr lang="ko-KR" altLang="en-US" sz="24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831771" y="3577565"/>
            <a:ext cx="66013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413030" y="3577565"/>
            <a:ext cx="51875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20916" y="3332219"/>
            <a:ext cx="3410855" cy="572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50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 smtClean="0"/>
              <a:t>팀 소개 </a:t>
            </a:r>
            <a:endParaRPr lang="ko-KR" altLang="en-US" sz="5400" dirty="0"/>
          </a:p>
        </p:txBody>
      </p:sp>
      <p:sp>
        <p:nvSpPr>
          <p:cNvPr id="9" name="TextBox 8"/>
          <p:cNvSpPr txBox="1"/>
          <p:nvPr/>
        </p:nvSpPr>
        <p:spPr>
          <a:xfrm>
            <a:off x="1422277" y="5139266"/>
            <a:ext cx="1944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/>
              <a:t>팀장 이재호</a:t>
            </a:r>
            <a:endParaRPr lang="ko-KR" altLang="en-US" sz="25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7776" y="5138848"/>
            <a:ext cx="1944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/>
              <a:t>신명</a:t>
            </a:r>
            <a:r>
              <a:rPr lang="ko-KR" altLang="en-US" sz="2500" b="1" dirty="0"/>
              <a:t>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1832" y="5132028"/>
            <a:ext cx="1944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/>
              <a:t>진아람</a:t>
            </a:r>
            <a:endParaRPr lang="ko-KR" altLang="en-US" sz="25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120583" y="5132028"/>
            <a:ext cx="1944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/>
              <a:t>김은탁</a:t>
            </a:r>
            <a:endParaRPr lang="ko-KR" altLang="en-US" sz="25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3F2D790-A734-4227-B381-EAD8CAA2E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5" y="2636008"/>
            <a:ext cx="2568041" cy="23272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93DA51B2-A889-4DAC-82D1-405C8646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269" y="2580973"/>
            <a:ext cx="2638934" cy="24548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991500D-1069-4747-B277-CA9846EB0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537" y="2649863"/>
            <a:ext cx="2568041" cy="23272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6E5ABD77-1D41-4476-9E38-C3F9048A7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94" y="2673145"/>
            <a:ext cx="2568041" cy="232728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5497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AUTO TRADING: </a:t>
            </a:r>
            <a:r>
              <a:rPr lang="ko-KR" altLang="en-US" sz="3200" dirty="0"/>
              <a:t>종목 저장</a:t>
            </a:r>
            <a:endParaRPr lang="ko-KR" altLang="en-US" sz="5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60" y="2007809"/>
            <a:ext cx="5078740" cy="419156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30</a:t>
            </a:fld>
            <a:endParaRPr lang="ko-KR" altLang="en-US" noProof="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5297714" y="3381828"/>
            <a:ext cx="2728686" cy="580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73143" y="3197162"/>
            <a:ext cx="255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저장 확인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0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AUTO TRADING: </a:t>
            </a:r>
            <a:r>
              <a:rPr lang="ko-KR" altLang="en-US" sz="5400" dirty="0" smtClean="0"/>
              <a:t>실시간 거</a:t>
            </a:r>
            <a:r>
              <a:rPr lang="ko-KR" altLang="en-US" sz="5400" dirty="0"/>
              <a:t>래</a:t>
            </a:r>
            <a:endParaRPr lang="ko-KR" altLang="en-US" sz="5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80" y="1956480"/>
            <a:ext cx="8036792" cy="479858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31</a:t>
            </a:fld>
            <a:endParaRPr lang="ko-KR" altLang="en-US" noProof="0"/>
          </a:p>
        </p:txBody>
      </p:sp>
      <p:sp>
        <p:nvSpPr>
          <p:cNvPr id="4" name="직사각형 3"/>
          <p:cNvSpPr/>
          <p:nvPr/>
        </p:nvSpPr>
        <p:spPr>
          <a:xfrm>
            <a:off x="754743" y="2380343"/>
            <a:ext cx="5297714" cy="17707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68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AUTO TRADING: </a:t>
            </a:r>
            <a:r>
              <a:rPr lang="ko-KR" altLang="en-US" sz="5400" dirty="0" smtClean="0"/>
              <a:t>실시간 거</a:t>
            </a:r>
            <a:r>
              <a:rPr lang="ko-KR" altLang="en-US" sz="5400" dirty="0"/>
              <a:t>래</a:t>
            </a:r>
            <a:endParaRPr lang="ko-KR" altLang="en-US" sz="5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32</a:t>
            </a:fld>
            <a:endParaRPr lang="ko-KR" altLang="en-US" noProof="0"/>
          </a:p>
        </p:txBody>
      </p:sp>
      <p:pic>
        <p:nvPicPr>
          <p:cNvPr id="8194" name="Picture 2" descr="C:\Users\KM LEE\Desktop\vcxvcx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8" y="2135188"/>
            <a:ext cx="9748406" cy="4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6192982" y="2895600"/>
            <a:ext cx="1662545" cy="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80218" y="2701638"/>
            <a:ext cx="139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등락율</a:t>
            </a:r>
            <a:endParaRPr lang="ko-KR" altLang="en-US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11382" y="3172691"/>
            <a:ext cx="9144000" cy="16764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6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AUTO TRADING: </a:t>
            </a:r>
            <a:r>
              <a:rPr lang="ko-KR" altLang="en-US" sz="5400" dirty="0"/>
              <a:t>실시간 </a:t>
            </a:r>
            <a:r>
              <a:rPr lang="ko-KR" altLang="en-US" sz="5400" dirty="0" smtClean="0"/>
              <a:t>거래 </a:t>
            </a:r>
            <a:endParaRPr lang="ko-KR" altLang="en-US" sz="5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2" y="1960797"/>
            <a:ext cx="10873144" cy="20326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9" y="4200814"/>
            <a:ext cx="10896247" cy="2003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68442" y="1942067"/>
            <a:ext cx="10886914" cy="2070096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2212" y="4200814"/>
            <a:ext cx="10873144" cy="2003500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으로 구부러진 화살표 3"/>
          <p:cNvSpPr/>
          <p:nvPr/>
        </p:nvSpPr>
        <p:spPr>
          <a:xfrm>
            <a:off x="11470849" y="3019425"/>
            <a:ext cx="581192" cy="229902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33</a:t>
            </a:fld>
            <a:endParaRPr lang="ko-KR" altLang="en-US" noProof="0"/>
          </a:p>
        </p:txBody>
      </p:sp>
      <p:sp>
        <p:nvSpPr>
          <p:cNvPr id="9" name="직사각형 8"/>
          <p:cNvSpPr/>
          <p:nvPr/>
        </p:nvSpPr>
        <p:spPr>
          <a:xfrm>
            <a:off x="8287657" y="3251200"/>
            <a:ext cx="943429" cy="39188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287656" y="5479142"/>
            <a:ext cx="943429" cy="39188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AUTO TRADING: </a:t>
            </a:r>
            <a:r>
              <a:rPr lang="ko-KR" altLang="en-US" sz="5400" dirty="0"/>
              <a:t>실시간 거래 </a:t>
            </a:r>
            <a:endParaRPr lang="ko-KR" altLang="en-US" sz="5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10" y="1815459"/>
            <a:ext cx="5852172" cy="4389129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34</a:t>
            </a:fld>
            <a:endParaRPr lang="ko-KR" altLang="en-US" noProof="0"/>
          </a:p>
        </p:txBody>
      </p:sp>
      <p:sp>
        <p:nvSpPr>
          <p:cNvPr id="4" name="타원 3"/>
          <p:cNvSpPr/>
          <p:nvPr/>
        </p:nvSpPr>
        <p:spPr>
          <a:xfrm>
            <a:off x="5080000" y="2844800"/>
            <a:ext cx="159657" cy="159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5239657" y="2924628"/>
            <a:ext cx="29464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16686" y="2739962"/>
            <a:ext cx="232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매수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83199" y="2474686"/>
            <a:ext cx="159657" cy="1596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5442856" y="2554514"/>
            <a:ext cx="29464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69086" y="2370630"/>
            <a:ext cx="232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매도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7943" y="3410857"/>
            <a:ext cx="567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매수 매도 정상 작동 확인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800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AUTO TRADING: </a:t>
            </a:r>
            <a:r>
              <a:rPr lang="ko-KR" altLang="en-US" sz="5400" dirty="0"/>
              <a:t>실시간 거래 </a:t>
            </a:r>
            <a:endParaRPr lang="ko-KR" altLang="en-US" sz="5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2" y="1977695"/>
            <a:ext cx="10993384" cy="1609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06" y="3956516"/>
            <a:ext cx="11041016" cy="159089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35</a:t>
            </a:fld>
            <a:endParaRPr lang="ko-KR" altLang="en-US" noProof="0"/>
          </a:p>
        </p:txBody>
      </p:sp>
      <p:sp>
        <p:nvSpPr>
          <p:cNvPr id="11" name="직사각형 10"/>
          <p:cNvSpPr/>
          <p:nvPr/>
        </p:nvSpPr>
        <p:spPr>
          <a:xfrm>
            <a:off x="468442" y="1977695"/>
            <a:ext cx="10981764" cy="1609950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3006" y="3937463"/>
            <a:ext cx="11041016" cy="1609950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으로 구부러진 화살표 16"/>
          <p:cNvSpPr/>
          <p:nvPr/>
        </p:nvSpPr>
        <p:spPr>
          <a:xfrm>
            <a:off x="11610808" y="2610334"/>
            <a:ext cx="504992" cy="229902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03772" y="3236686"/>
            <a:ext cx="943429" cy="35095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03771" y="5191813"/>
            <a:ext cx="943429" cy="35095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17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AUTO TRADING: </a:t>
            </a:r>
            <a:r>
              <a:rPr lang="ko-KR" altLang="en-US" sz="5400" dirty="0"/>
              <a:t>실시간 거래 </a:t>
            </a:r>
            <a:endParaRPr lang="ko-KR" altLang="en-US" sz="5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4" y="1932133"/>
            <a:ext cx="5852172" cy="4389129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36</a:t>
            </a:fld>
            <a:endParaRPr lang="ko-KR" altLang="en-US" noProof="0"/>
          </a:p>
        </p:txBody>
      </p:sp>
      <p:sp>
        <p:nvSpPr>
          <p:cNvPr id="6" name="타원 5"/>
          <p:cNvSpPr/>
          <p:nvPr/>
        </p:nvSpPr>
        <p:spPr>
          <a:xfrm>
            <a:off x="5370286" y="2663371"/>
            <a:ext cx="159657" cy="159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428342" y="2881084"/>
            <a:ext cx="159657" cy="1596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587999" y="2725448"/>
            <a:ext cx="29464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65028" y="2540782"/>
            <a:ext cx="232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매수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718628" y="2960912"/>
            <a:ext cx="29464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95657" y="2776246"/>
            <a:ext cx="232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매도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37943" y="3410857"/>
            <a:ext cx="567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손절매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정상 작동 확인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09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AUTO TRADING: </a:t>
            </a:r>
            <a:r>
              <a:rPr lang="ko-KR" altLang="en-US" sz="5400" dirty="0"/>
              <a:t>실시간 거래 종료</a:t>
            </a:r>
            <a:endParaRPr lang="ko-KR" altLang="en-US" sz="5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3" y="1909707"/>
            <a:ext cx="8210551" cy="462247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37</a:t>
            </a:fld>
            <a:endParaRPr lang="ko-KR" altLang="en-US" noProof="0"/>
          </a:p>
        </p:txBody>
      </p:sp>
      <p:sp>
        <p:nvSpPr>
          <p:cNvPr id="6" name="직사각형 5"/>
          <p:cNvSpPr/>
          <p:nvPr/>
        </p:nvSpPr>
        <p:spPr>
          <a:xfrm>
            <a:off x="707796" y="4020457"/>
            <a:ext cx="7652203" cy="2394857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1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AUTO TRADING: </a:t>
            </a:r>
            <a:r>
              <a:rPr lang="ko-KR" altLang="en-US" sz="5400" dirty="0"/>
              <a:t>실시간 거래 </a:t>
            </a:r>
            <a:r>
              <a:rPr lang="ko-KR" altLang="en-US" sz="5400" dirty="0" smtClean="0"/>
              <a:t>종료</a:t>
            </a:r>
            <a:endParaRPr lang="ko-KR" altLang="en-US" sz="5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952625"/>
            <a:ext cx="11144250" cy="402726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38</a:t>
            </a:fld>
            <a:endParaRPr lang="ko-KR" altLang="en-US" noProof="0"/>
          </a:p>
        </p:txBody>
      </p:sp>
      <p:sp>
        <p:nvSpPr>
          <p:cNvPr id="5" name="오른쪽 중괄호 4"/>
          <p:cNvSpPr/>
          <p:nvPr/>
        </p:nvSpPr>
        <p:spPr>
          <a:xfrm>
            <a:off x="1741714" y="3497943"/>
            <a:ext cx="493486" cy="1785257"/>
          </a:xfrm>
          <a:prstGeom prst="rightBrac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233714" y="5413829"/>
            <a:ext cx="3178629" cy="0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97399" y="5229163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종료 </a:t>
            </a:r>
            <a:endParaRPr lang="ko-KR" altLang="en-US" dirty="0">
              <a:solidFill>
                <a:srgbClr val="FFC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823028" y="5674304"/>
            <a:ext cx="3548743" cy="0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78599" y="5489638"/>
            <a:ext cx="202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종목 검색 </a:t>
            </a:r>
            <a:r>
              <a:rPr lang="ko-KR" altLang="en-US" dirty="0" err="1" smtClean="0">
                <a:solidFill>
                  <a:srgbClr val="FFC000"/>
                </a:solidFill>
              </a:rPr>
              <a:t>준비중</a:t>
            </a:r>
            <a:r>
              <a:rPr lang="ko-KR" altLang="en-US" dirty="0" smtClean="0">
                <a:solidFill>
                  <a:srgbClr val="FFC000"/>
                </a:solidFill>
              </a:rPr>
              <a:t>  </a:t>
            </a:r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0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AUTO TRADING: </a:t>
            </a:r>
            <a:r>
              <a:rPr lang="ko-KR" altLang="en-US" sz="4000" dirty="0"/>
              <a:t>실시간 거래 </a:t>
            </a:r>
            <a:r>
              <a:rPr lang="ko-KR" altLang="en-US" sz="4000" dirty="0" smtClean="0"/>
              <a:t>화</a:t>
            </a:r>
            <a:r>
              <a:rPr lang="ko-KR" altLang="en-US" sz="4000" dirty="0"/>
              <a:t>면</a:t>
            </a:r>
            <a:endParaRPr lang="ko-KR" altLang="en-US" sz="4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39</a:t>
            </a:fld>
            <a:endParaRPr lang="ko-KR" altLang="en-US" noProof="0"/>
          </a:p>
        </p:txBody>
      </p:sp>
      <p:pic>
        <p:nvPicPr>
          <p:cNvPr id="1026" name="Picture 2" descr="C:\Users\KM LEE\Desktop\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1873251"/>
            <a:ext cx="8648700" cy="468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80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 err="1" smtClean="0"/>
              <a:t>주제선정</a:t>
            </a:r>
            <a:endParaRPr lang="ko-KR" altLang="en-US" sz="5400" dirty="0"/>
          </a:p>
        </p:txBody>
      </p:sp>
      <p:pic>
        <p:nvPicPr>
          <p:cNvPr id="3" name="Picture 3" descr="C:\Users\KM LEE\Desktop\afgg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8" y="2742245"/>
            <a:ext cx="19335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왼쪽 대괄호 3"/>
          <p:cNvSpPr/>
          <p:nvPr/>
        </p:nvSpPr>
        <p:spPr>
          <a:xfrm>
            <a:off x="2774461" y="2454035"/>
            <a:ext cx="422031" cy="3610708"/>
          </a:xfrm>
          <a:prstGeom prst="leftBracket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91692" y="2721366"/>
            <a:ext cx="92768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2550" dirty="0" smtClean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2550" dirty="0" smtClean="0">
                <a:latin typeface="HY견고딕" pitchFamily="18" charset="-127"/>
                <a:ea typeface="HY견고딕" pitchFamily="18" charset="-127"/>
              </a:rPr>
              <a:t>개인 업무로 인하여 매매를 원할 히 할 수 없는 상황을 보완        </a:t>
            </a:r>
            <a:endParaRPr lang="ko-KR" altLang="en-US" sz="255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1692" y="3439972"/>
            <a:ext cx="6135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sz="3000" dirty="0" smtClean="0">
                <a:latin typeface="HY견고딕" pitchFamily="18" charset="-127"/>
                <a:ea typeface="HY견고딕" pitchFamily="18" charset="-127"/>
              </a:rPr>
              <a:t>지속된 뇌동매매를 극복</a:t>
            </a:r>
            <a:endParaRPr lang="ko-KR" altLang="en-US" sz="3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1692" y="4264619"/>
            <a:ext cx="83624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sz="3000" dirty="0" smtClean="0">
                <a:latin typeface="HY견고딕" pitchFamily="18" charset="-127"/>
                <a:ea typeface="HY견고딕" pitchFamily="18" charset="-127"/>
              </a:rPr>
              <a:t>과다한 욕심을 배제한 규격화된 거래</a:t>
            </a:r>
            <a:endParaRPr lang="ko-KR" altLang="en-US" sz="3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1692" y="5068380"/>
            <a:ext cx="44469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sz="3000" dirty="0" smtClean="0">
                <a:latin typeface="HY견고딕" pitchFamily="18" charset="-127"/>
                <a:ea typeface="HY견고딕" pitchFamily="18" charset="-127"/>
              </a:rPr>
              <a:t>작더라도 꾸준한 수익</a:t>
            </a:r>
            <a:endParaRPr lang="ko-KR" altLang="en-US" sz="3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4732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 smtClean="0"/>
              <a:t>ARIMA</a:t>
            </a:r>
            <a:endParaRPr lang="ko-KR" alt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A353679-576B-44DE-BFB8-DB7B5EF3F9DD}"/>
              </a:ext>
            </a:extLst>
          </p:cNvPr>
          <p:cNvSpPr txBox="1"/>
          <p:nvPr/>
        </p:nvSpPr>
        <p:spPr>
          <a:xfrm>
            <a:off x="376524" y="1815040"/>
            <a:ext cx="558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ARIMA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모델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F7E7D88D-0BDF-4199-9101-DC2F21D10512}"/>
                  </a:ext>
                </a:extLst>
              </p:cNvPr>
              <p:cNvSpPr txBox="1"/>
              <p:nvPr/>
            </p:nvSpPr>
            <p:spPr>
              <a:xfrm>
                <a:off x="709379" y="2254615"/>
                <a:ext cx="8767130" cy="2723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b="1" dirty="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rPr>
                  <a:t>시계열 데이터의 정상성 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rPr>
                  <a:t>(Stationary)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rPr>
                  <a:t>시간에 관계없이 평균과 분산이 일정한 </a:t>
                </a:r>
                <a:r>
                  <a:rPr lang="ko-KR" altLang="en-US" sz="1600" dirty="0" err="1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rPr>
                  <a:t>시계열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rPr>
                  <a:t> </a:t>
                </a:r>
                <a:r>
                  <a:rPr lang="ko-KR" altLang="en-US" sz="1600" dirty="0" smtClean="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rPr>
                  <a:t>데이터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rPr>
                  <a:t> ACP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rPr>
                  <a:t>패턴을 보고 추측가능</a:t>
                </a:r>
                <a:endParaRPr lang="en-US" altLang="ko-KR" sz="1600" dirty="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b="1" dirty="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rPr>
                  <a:t>시계열 데이터의 비정상성 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rPr>
                  <a:t>(Nonstationary)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rPr>
                  <a:t>시간에 따라 분산이나 평균이 일정하지 않은 경우</a:t>
                </a:r>
                <a:endParaRPr lang="en-US" altLang="ko-KR" sz="1600" dirty="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b="1" i="0" dirty="0">
                    <a:solidFill>
                      <a:schemeClr val="tx1"/>
                    </a:solidFill>
                    <a:effectLst/>
                    <a:latin typeface="HY견고딕" pitchFamily="18" charset="-127"/>
                    <a:ea typeface="HY견고딕" pitchFamily="18" charset="-127"/>
                  </a:rPr>
                  <a:t>시계열의 차분</a:t>
                </a:r>
                <a:r>
                  <a:rPr lang="en-US" altLang="ko-KR" sz="1600" b="1" i="0" dirty="0">
                    <a:solidFill>
                      <a:schemeClr val="tx1"/>
                    </a:solidFill>
                    <a:effectLst/>
                    <a:latin typeface="HY견고딕" pitchFamily="18" charset="-127"/>
                    <a:ea typeface="HY견고딕" pitchFamily="18" charset="-127"/>
                  </a:rPr>
                  <a:t>(differencing)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1600" b="0" i="0" dirty="0">
                    <a:solidFill>
                      <a:schemeClr val="tx1"/>
                    </a:solidFill>
                    <a:effectLst/>
                    <a:latin typeface="HY견고딕" pitchFamily="18" charset="-127"/>
                    <a:ea typeface="HY견고딕" pitchFamily="18" charset="-127"/>
                  </a:rPr>
                  <a:t>현 시점 데이터에서 </a:t>
                </a:r>
                <a:r>
                  <a:rPr lang="en-US" altLang="ko-KR" sz="1600" b="0" i="0" dirty="0">
                    <a:solidFill>
                      <a:schemeClr val="tx1"/>
                    </a:solidFill>
                    <a:effectLst/>
                    <a:latin typeface="HY견고딕" pitchFamily="18" charset="-127"/>
                    <a:ea typeface="HY견고딕" pitchFamily="18" charset="-127"/>
                  </a:rPr>
                  <a:t>d</a:t>
                </a:r>
                <a:r>
                  <a:rPr lang="ko-KR" altLang="en-US" sz="1600" b="0" i="0" dirty="0">
                    <a:solidFill>
                      <a:schemeClr val="tx1"/>
                    </a:solidFill>
                    <a:effectLst/>
                    <a:latin typeface="HY견고딕" pitchFamily="18" charset="-127"/>
                    <a:ea typeface="HY견고딕" pitchFamily="18" charset="-127"/>
                  </a:rPr>
                  <a:t>시점 이전 데이터를 뺀 것</a:t>
                </a:r>
                <a:endParaRPr lang="en-US" altLang="ko-KR" sz="1600" b="0" i="0" dirty="0">
                  <a:solidFill>
                    <a:schemeClr val="tx1"/>
                  </a:solidFill>
                  <a:effectLst/>
                  <a:latin typeface="HY견고딕" pitchFamily="18" charset="-127"/>
                  <a:ea typeface="HY견고딕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endParaRPr lang="ko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7E7D88D-0BDF-4199-9101-DC2F21D10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9" y="2254615"/>
                <a:ext cx="8767130" cy="2723823"/>
              </a:xfrm>
              <a:prstGeom prst="rect">
                <a:avLst/>
              </a:prstGeom>
              <a:blipFill rotWithShape="1">
                <a:blip r:embed="rId2"/>
                <a:stretch>
                  <a:fillRect l="-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BB177E38-4B88-4C1B-9433-C5CE24A3B8FD}"/>
              </a:ext>
            </a:extLst>
          </p:cNvPr>
          <p:cNvGrpSpPr/>
          <p:nvPr/>
        </p:nvGrpSpPr>
        <p:grpSpPr>
          <a:xfrm>
            <a:off x="293449" y="4571199"/>
            <a:ext cx="11605102" cy="2142541"/>
            <a:chOff x="251204" y="308828"/>
            <a:chExt cx="11605102" cy="21425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5941B184-3D33-4B03-9030-08686544A582}"/>
                </a:ext>
              </a:extLst>
            </p:cNvPr>
            <p:cNvSpPr txBox="1"/>
            <p:nvPr/>
          </p:nvSpPr>
          <p:spPr>
            <a:xfrm>
              <a:off x="553540" y="466971"/>
              <a:ext cx="609437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800" b="1" dirty="0"/>
                <a:t>ARIMA(</a:t>
              </a:r>
              <a:r>
                <a:rPr lang="ko-KR" altLang="en-US" sz="2800" b="1" dirty="0" err="1"/>
                <a:t>p</a:t>
              </a:r>
              <a:r>
                <a:rPr lang="ko-KR" altLang="en-US" sz="2800" b="1" dirty="0"/>
                <a:t>, </a:t>
              </a:r>
              <a:r>
                <a:rPr lang="ko-KR" altLang="en-US" sz="2800" b="1" dirty="0" err="1"/>
                <a:t>d</a:t>
              </a:r>
              <a:r>
                <a:rPr lang="ko-KR" altLang="en-US" sz="2800" b="1" dirty="0"/>
                <a:t>, </a:t>
              </a:r>
              <a:r>
                <a:rPr lang="ko-KR" altLang="en-US" sz="2800" b="1" dirty="0" err="1"/>
                <a:t>q</a:t>
              </a:r>
              <a:r>
                <a:rPr lang="ko-KR" altLang="en-US" sz="2800" b="1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1E000A16-1642-4978-9C6D-099E578E30CA}"/>
                </a:ext>
              </a:extLst>
            </p:cNvPr>
            <p:cNvSpPr txBox="1"/>
            <p:nvPr/>
          </p:nvSpPr>
          <p:spPr>
            <a:xfrm>
              <a:off x="3347074" y="1309821"/>
              <a:ext cx="60943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b="1" i="0" dirty="0">
                  <a:effectLst/>
                </a:rPr>
                <a:t>Differencing</a:t>
              </a:r>
              <a:r>
                <a:rPr lang="en-US" altLang="ko-KR" sz="1800" i="0" dirty="0">
                  <a:effectLst/>
                </a:rPr>
                <a:t> </a:t>
              </a:r>
              <a:r>
                <a:rPr lang="ko-KR" altLang="en-US" sz="1800" i="0" dirty="0">
                  <a:solidFill>
                    <a:srgbClr val="333333"/>
                  </a:solidFill>
                  <a:effectLst/>
                </a:rPr>
                <a:t>횟수</a:t>
              </a:r>
              <a:endParaRPr lang="ko-KR" altLang="en-US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247EB2B9-9BCD-482C-91AC-8C3D01CF0A56}"/>
                </a:ext>
              </a:extLst>
            </p:cNvPr>
            <p:cNvGrpSpPr/>
            <p:nvPr/>
          </p:nvGrpSpPr>
          <p:grpSpPr>
            <a:xfrm>
              <a:off x="2521382" y="990191"/>
              <a:ext cx="825691" cy="523220"/>
              <a:chOff x="2412460" y="4386670"/>
              <a:chExt cx="321012" cy="494569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xmlns="" id="{3ECC263D-4427-4A86-93C4-BB7D4ACD81BF}"/>
                  </a:ext>
                </a:extLst>
              </p:cNvPr>
              <p:cNvCxnSpPr/>
              <p:nvPr/>
            </p:nvCxnSpPr>
            <p:spPr>
              <a:xfrm>
                <a:off x="2412460" y="4386670"/>
                <a:ext cx="0" cy="4945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xmlns="" id="{9A39B2A1-3F75-4925-AF03-657FC3A49ECB}"/>
                  </a:ext>
                </a:extLst>
              </p:cNvPr>
              <p:cNvCxnSpPr/>
              <p:nvPr/>
            </p:nvCxnSpPr>
            <p:spPr>
              <a:xfrm>
                <a:off x="2412460" y="4881239"/>
                <a:ext cx="32101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F3341AE6-F777-44B0-8506-4AE8E852BECE}"/>
                </a:ext>
              </a:extLst>
            </p:cNvPr>
            <p:cNvSpPr txBox="1"/>
            <p:nvPr/>
          </p:nvSpPr>
          <p:spPr>
            <a:xfrm>
              <a:off x="1181396" y="1912111"/>
              <a:ext cx="77991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자기회귀 부분의 차수 </a:t>
              </a:r>
              <a:r>
                <a:rPr lang="en-US" altLang="ko-KR" dirty="0"/>
                <a:t>- </a:t>
              </a:r>
              <a:r>
                <a:rPr lang="ko-KR" altLang="en-US" b="1" dirty="0" err="1"/>
                <a:t>Autoregressive</a:t>
              </a:r>
              <a:r>
                <a:rPr lang="ko-KR" altLang="en-US" b="1" dirty="0"/>
                <a:t> </a:t>
              </a:r>
              <a:r>
                <a:rPr lang="en-US" altLang="ko-KR" b="1" dirty="0"/>
                <a:t>Model(AR Model)</a:t>
              </a:r>
              <a:r>
                <a:rPr lang="ko-KR" altLang="en-US" b="1" dirty="0"/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32BF5809-475B-4E5E-AA8F-24EAB419F5B9}"/>
                </a:ext>
              </a:extLst>
            </p:cNvPr>
            <p:cNvSpPr txBox="1"/>
            <p:nvPr/>
          </p:nvSpPr>
          <p:spPr>
            <a:xfrm>
              <a:off x="4190911" y="872395"/>
              <a:ext cx="76653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이동평균 부분의 차수 </a:t>
              </a:r>
              <a:r>
                <a:rPr lang="en-US" altLang="ko-KR" dirty="0"/>
                <a:t>–</a:t>
              </a:r>
              <a:r>
                <a:rPr lang="ko-KR" altLang="en-US" dirty="0"/>
                <a:t> </a:t>
              </a:r>
              <a:r>
                <a:rPr lang="en-US" altLang="ko-KR" b="1" dirty="0"/>
                <a:t>Moving Average</a:t>
              </a:r>
              <a:r>
                <a:rPr lang="ko-KR" altLang="en-US" b="1" dirty="0"/>
                <a:t> </a:t>
              </a:r>
              <a:r>
                <a:rPr lang="en-US" altLang="ko-KR" b="1" dirty="0"/>
                <a:t>Model(MA Model)</a:t>
              </a:r>
              <a:r>
                <a:rPr lang="ko-KR" altLang="en-US" b="1" dirty="0"/>
                <a:t> 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xmlns="" id="{36555A34-6F5F-42D6-AD39-3EED2491CCBB}"/>
                </a:ext>
              </a:extLst>
            </p:cNvPr>
            <p:cNvCxnSpPr>
              <a:cxnSpLocks/>
            </p:cNvCxnSpPr>
            <p:nvPr/>
          </p:nvCxnSpPr>
          <p:spPr>
            <a:xfrm>
              <a:off x="2073910" y="990190"/>
              <a:ext cx="0" cy="842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사각형: 둥근 모서리 46">
              <a:extLst>
                <a:ext uri="{FF2B5EF4-FFF2-40B4-BE49-F238E27FC236}">
                  <a16:creationId xmlns:a16="http://schemas.microsoft.com/office/drawing/2014/main" xmlns="" id="{1C5ACD00-808D-446F-A82B-6E0A95CFA486}"/>
                </a:ext>
              </a:extLst>
            </p:cNvPr>
            <p:cNvSpPr/>
            <p:nvPr/>
          </p:nvSpPr>
          <p:spPr>
            <a:xfrm>
              <a:off x="251204" y="308828"/>
              <a:ext cx="11125388" cy="2142541"/>
            </a:xfrm>
            <a:prstGeom prst="roundRect">
              <a:avLst/>
            </a:prstGeom>
            <a:solidFill>
              <a:srgbClr val="7030A0">
                <a:alpha val="26000"/>
              </a:srgb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D122C2C3-2C39-447D-986D-9800B7A5DA64}"/>
                </a:ext>
              </a:extLst>
            </p:cNvPr>
            <p:cNvGrpSpPr/>
            <p:nvPr/>
          </p:nvGrpSpPr>
          <p:grpSpPr>
            <a:xfrm>
              <a:off x="2934511" y="990189"/>
              <a:ext cx="1256395" cy="86671"/>
              <a:chOff x="2412460" y="4386670"/>
              <a:chExt cx="321012" cy="494569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41F2F9BA-88C4-4122-9F3A-CCA2D38039B9}"/>
                  </a:ext>
                </a:extLst>
              </p:cNvPr>
              <p:cNvCxnSpPr/>
              <p:nvPr/>
            </p:nvCxnSpPr>
            <p:spPr>
              <a:xfrm>
                <a:off x="2412460" y="4386670"/>
                <a:ext cx="0" cy="4945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xmlns="" id="{0ED4EC53-BA60-4FE8-B9AA-DF0768CCC329}"/>
                  </a:ext>
                </a:extLst>
              </p:cNvPr>
              <p:cNvCxnSpPr/>
              <p:nvPr/>
            </p:nvCxnSpPr>
            <p:spPr>
              <a:xfrm>
                <a:off x="2412460" y="4881239"/>
                <a:ext cx="32101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40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5520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ARIMA</a:t>
            </a:r>
            <a:endParaRPr lang="ko-KR" altLang="en-US" sz="5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8867284-D44E-4353-BFEC-657603E47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1941385"/>
            <a:ext cx="6504128" cy="4773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2AB1523-36DF-4218-996D-CB9DF84F115A}"/>
              </a:ext>
            </a:extLst>
          </p:cNvPr>
          <p:cNvSpPr txBox="1"/>
          <p:nvPr/>
        </p:nvSpPr>
        <p:spPr>
          <a:xfrm>
            <a:off x="386948" y="2184080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2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우리기술투자</a:t>
            </a:r>
            <a:r>
              <a:rPr lang="en-US" altLang="ko-KR" sz="2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(‘</a:t>
            </a:r>
            <a:r>
              <a:rPr lang="en-US" altLang="ko-KR" sz="2200" b="1" dirty="0" smtClean="0">
                <a:solidFill>
                  <a:srgbClr val="CE9178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041190</a:t>
            </a:r>
            <a:r>
              <a:rPr lang="en-US" altLang="ko-KR" sz="2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’)</a:t>
            </a:r>
            <a:endParaRPr lang="en-US" altLang="ko-KR" sz="22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2021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~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현재까지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종가 그래프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41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9878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ARIMA</a:t>
            </a:r>
            <a:endParaRPr lang="ko-KR" altLang="en-US" sz="5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A353679-576B-44DE-BFB8-DB7B5EF3F9DD}"/>
              </a:ext>
            </a:extLst>
          </p:cNvPr>
          <p:cNvSpPr txBox="1"/>
          <p:nvPr/>
        </p:nvSpPr>
        <p:spPr>
          <a:xfrm>
            <a:off x="385425" y="1834485"/>
            <a:ext cx="466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ARIMA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모델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- Correlation Function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DE74279E-0D8D-4EF9-8094-F9C35F0A7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43" y="2322346"/>
            <a:ext cx="4133850" cy="31714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CB04B6DC-7DA1-4763-9191-6835B1148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609" y="2322346"/>
            <a:ext cx="4095549" cy="31927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5DF371A-BEF1-45DE-9306-7B19540310DD}"/>
              </a:ext>
            </a:extLst>
          </p:cNvPr>
          <p:cNvSpPr txBox="1"/>
          <p:nvPr/>
        </p:nvSpPr>
        <p:spPr>
          <a:xfrm>
            <a:off x="739293" y="5434076"/>
            <a:ext cx="363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ACP(Auto Correlation Function)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D4185C4-0F02-4B4C-B157-BC21A474E04E}"/>
              </a:ext>
            </a:extLst>
          </p:cNvPr>
          <p:cNvSpPr txBox="1"/>
          <p:nvPr/>
        </p:nvSpPr>
        <p:spPr>
          <a:xfrm>
            <a:off x="5301429" y="5448976"/>
            <a:ext cx="452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PACP(Partial Auto Correlation Function)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009244E-3E9D-41E6-BB05-1CB17077DBF2}"/>
              </a:ext>
            </a:extLst>
          </p:cNvPr>
          <p:cNvSpPr txBox="1"/>
          <p:nvPr/>
        </p:nvSpPr>
        <p:spPr>
          <a:xfrm>
            <a:off x="548792" y="5859597"/>
            <a:ext cx="11062015" cy="8586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데이터가 </a:t>
            </a:r>
            <a:r>
              <a:rPr lang="en-US" altLang="ko-KR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Nonstationary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한 형태</a:t>
            </a:r>
            <a:endParaRPr lang="en-US" altLang="ko-KR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i="0" dirty="0"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차분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(differencing)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 해주어야 함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42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98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ARIMA</a:t>
            </a:r>
            <a:endParaRPr lang="ko-KR" alt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A353679-576B-44DE-BFB8-DB7B5EF3F9DD}"/>
              </a:ext>
            </a:extLst>
          </p:cNvPr>
          <p:cNvSpPr txBox="1"/>
          <p:nvPr/>
        </p:nvSpPr>
        <p:spPr>
          <a:xfrm>
            <a:off x="444617" y="1847326"/>
            <a:ext cx="558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ARIMA </a:t>
            </a:r>
            <a:r>
              <a:rPr lang="ko-KR" altLang="en-US" dirty="0"/>
              <a:t>모델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Best Model </a:t>
            </a:r>
            <a:r>
              <a:rPr lang="ko-KR" altLang="en-US" dirty="0"/>
              <a:t>찾기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85BD618-6260-40FB-8DD6-D6FD02F33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272088"/>
            <a:ext cx="8554962" cy="28849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AF2768E-C4A5-4882-9339-4222A98D30EB}"/>
              </a:ext>
            </a:extLst>
          </p:cNvPr>
          <p:cNvSpPr/>
          <p:nvPr/>
        </p:nvSpPr>
        <p:spPr>
          <a:xfrm>
            <a:off x="5446272" y="3668204"/>
            <a:ext cx="3602477" cy="3793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0CBE21E0-8E61-4F15-8436-54A949392C34}"/>
              </a:ext>
            </a:extLst>
          </p:cNvPr>
          <p:cNvCxnSpPr/>
          <p:nvPr/>
        </p:nvCxnSpPr>
        <p:spPr>
          <a:xfrm>
            <a:off x="6380331" y="4047583"/>
            <a:ext cx="0" cy="16828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C8806D2-A89F-4B25-8CB4-F2222C79DB18}"/>
              </a:ext>
            </a:extLst>
          </p:cNvPr>
          <p:cNvSpPr txBox="1"/>
          <p:nvPr/>
        </p:nvSpPr>
        <p:spPr>
          <a:xfrm>
            <a:off x="6031685" y="5835744"/>
            <a:ext cx="587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AIC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가 가장 작은 모델로 채택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38CD4628-FB77-4356-9DC9-EDF475EF7F2B}"/>
              </a:ext>
            </a:extLst>
          </p:cNvPr>
          <p:cNvCxnSpPr>
            <a:cxnSpLocks/>
          </p:cNvCxnSpPr>
          <p:nvPr/>
        </p:nvCxnSpPr>
        <p:spPr>
          <a:xfrm>
            <a:off x="652766" y="4852076"/>
            <a:ext cx="499029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9F02F2D-F861-4DBB-B52B-37D0C6D88021}"/>
              </a:ext>
            </a:extLst>
          </p:cNvPr>
          <p:cNvSpPr txBox="1"/>
          <p:nvPr/>
        </p:nvSpPr>
        <p:spPr>
          <a:xfrm>
            <a:off x="864116" y="5212497"/>
            <a:ext cx="834839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ARIMA(0, 1, 0)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의 형태는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HY견고딕" pitchFamily="18" charset="-127"/>
                <a:ea typeface="HY견고딕" pitchFamily="18" charset="-127"/>
              </a:rPr>
              <a:t>보행모형</a:t>
            </a:r>
            <a:endParaRPr lang="en-US" altLang="ko-KR" b="0" dirty="0">
              <a:solidFill>
                <a:srgbClr val="6A9955"/>
              </a:solidFill>
              <a:effectLst/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effectLst/>
                <a:latin typeface="HY견고딕" pitchFamily="18" charset="-127"/>
                <a:ea typeface="HY견고딕" pitchFamily="18" charset="-127"/>
              </a:rPr>
              <a:t>예측치들이 마지막 관측치가 되는 모델</a:t>
            </a:r>
            <a:endParaRPr lang="en-US" altLang="ko-KR" b="0" dirty="0">
              <a:effectLst/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But, Best Model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이니 일단 써보자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!</a:t>
            </a:r>
            <a:endParaRPr lang="ko-KR" altLang="en-US" b="0" dirty="0">
              <a:effectLst/>
              <a:latin typeface="HY견고딕" pitchFamily="18" charset="-127"/>
              <a:ea typeface="HY견고딕" pitchFamily="18" charset="-127"/>
            </a:endParaRPr>
          </a:p>
          <a:p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43</a:t>
            </a:fld>
            <a:endParaRPr lang="ko-KR" altLang="en-US" noProof="0"/>
          </a:p>
        </p:txBody>
      </p:sp>
      <p:sp>
        <p:nvSpPr>
          <p:cNvPr id="4" name="오른쪽으로 구부러진 화살표 3"/>
          <p:cNvSpPr/>
          <p:nvPr/>
        </p:nvSpPr>
        <p:spPr>
          <a:xfrm>
            <a:off x="158505" y="4690413"/>
            <a:ext cx="336973" cy="10441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64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ARIMA</a:t>
            </a:r>
            <a:endParaRPr lang="ko-KR" altLang="en-US" sz="5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A353679-576B-44DE-BFB8-DB7B5EF3F9DD}"/>
              </a:ext>
            </a:extLst>
          </p:cNvPr>
          <p:cNvSpPr txBox="1"/>
          <p:nvPr/>
        </p:nvSpPr>
        <p:spPr>
          <a:xfrm>
            <a:off x="444617" y="1927415"/>
            <a:ext cx="558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ARIMA </a:t>
            </a:r>
            <a:r>
              <a:rPr lang="ko-KR" altLang="en-US" dirty="0"/>
              <a:t>모델 </a:t>
            </a:r>
            <a:r>
              <a:rPr lang="en-US" altLang="ko-KR" dirty="0"/>
              <a:t>– Summary()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E4D4E77F-E603-465D-BA66-6B18048CE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35" y="2257357"/>
            <a:ext cx="6553901" cy="332456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EBC641A-4969-4E53-989C-5B2B6A1559A9}"/>
              </a:ext>
            </a:extLst>
          </p:cNvPr>
          <p:cNvSpPr/>
          <p:nvPr/>
        </p:nvSpPr>
        <p:spPr>
          <a:xfrm>
            <a:off x="493835" y="4823133"/>
            <a:ext cx="4625189" cy="262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45B1FCEF-76F6-48A6-8C96-4AF83DDFC49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06557" y="4954457"/>
            <a:ext cx="28727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8200219D-6536-4752-AF76-71CCE122EDDB}"/>
              </a:ext>
            </a:extLst>
          </p:cNvPr>
          <p:cNvCxnSpPr/>
          <p:nvPr/>
        </p:nvCxnSpPr>
        <p:spPr>
          <a:xfrm>
            <a:off x="206963" y="4954457"/>
            <a:ext cx="0" cy="143969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B9FF0E2F-4302-4808-82A1-6CB689542A2B}"/>
              </a:ext>
            </a:extLst>
          </p:cNvPr>
          <p:cNvCxnSpPr/>
          <p:nvPr/>
        </p:nvCxnSpPr>
        <p:spPr>
          <a:xfrm>
            <a:off x="206557" y="6394150"/>
            <a:ext cx="2872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2CDDC33-666B-4D09-9560-7B66E095BEDA}"/>
              </a:ext>
            </a:extLst>
          </p:cNvPr>
          <p:cNvSpPr txBox="1"/>
          <p:nvPr/>
        </p:nvSpPr>
        <p:spPr>
          <a:xfrm>
            <a:off x="581192" y="5581925"/>
            <a:ext cx="10924162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귀무가설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 “</a:t>
            </a: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잔차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(residual)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가 백색잡음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(white noise)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시계열을 따른다”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 유의수준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0.05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에서 </a:t>
            </a: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귀무가설을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기각하지 못함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(Prob (Q) = 0.65)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견고딕" pitchFamily="18" charset="-127"/>
                <a:ea typeface="HY견고딕" pitchFamily="18" charset="-127"/>
                <a:cs typeface="Calibri" panose="020F0502020204030204" pitchFamily="34" charset="0"/>
              </a:rPr>
              <a:t>      →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시계열 모형이 잘 </a:t>
            </a: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적합되었으며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,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남은 </a:t>
            </a: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잔차는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더이상 자기상관을 가지지 않는 백색 잡음임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44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185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ARIMA</a:t>
            </a:r>
            <a:endParaRPr lang="ko-KR" alt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A353679-576B-44DE-BFB8-DB7B5EF3F9DD}"/>
              </a:ext>
            </a:extLst>
          </p:cNvPr>
          <p:cNvSpPr txBox="1"/>
          <p:nvPr/>
        </p:nvSpPr>
        <p:spPr>
          <a:xfrm>
            <a:off x="379302" y="1873975"/>
            <a:ext cx="558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ARIMA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모델 </a:t>
            </a: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잔차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검정 시각화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E0DDD15-32A1-44E6-ADD2-C4A1CB056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0" y="2243307"/>
            <a:ext cx="8186199" cy="438612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45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4322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ARIMA</a:t>
            </a:r>
            <a:endParaRPr lang="ko-KR" alt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A353679-576B-44DE-BFB8-DB7B5EF3F9DD}"/>
              </a:ext>
            </a:extLst>
          </p:cNvPr>
          <p:cNvSpPr txBox="1"/>
          <p:nvPr/>
        </p:nvSpPr>
        <p:spPr>
          <a:xfrm>
            <a:off x="360641" y="1815446"/>
            <a:ext cx="558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ARIMA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모델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예측 시각화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86242F0-8EC7-4DC9-AB06-C83476ED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90" y="2325782"/>
            <a:ext cx="10890437" cy="39970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281637B-EBC3-4B9B-B0F7-806D16A444ED}"/>
              </a:ext>
            </a:extLst>
          </p:cNvPr>
          <p:cNvSpPr txBox="1"/>
          <p:nvPr/>
        </p:nvSpPr>
        <p:spPr>
          <a:xfrm>
            <a:off x="1225504" y="6286376"/>
            <a:ext cx="11005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effectLst/>
                <a:latin typeface="HY견고딕" pitchFamily="18" charset="-127"/>
                <a:ea typeface="HY견고딕" pitchFamily="18" charset="-127"/>
              </a:rPr>
              <a:t>한 </a:t>
            </a:r>
            <a:r>
              <a:rPr lang="ko-KR" altLang="en-US" sz="2000" b="1" dirty="0" err="1">
                <a:solidFill>
                  <a:srgbClr val="FF0000"/>
                </a:solidFill>
                <a:effectLst/>
                <a:latin typeface="HY견고딕" pitchFamily="18" charset="-127"/>
                <a:ea typeface="HY견고딕" pitchFamily="18" charset="-127"/>
              </a:rPr>
              <a:t>스텝씩</a:t>
            </a:r>
            <a:r>
              <a:rPr lang="ko-KR" altLang="en-US" sz="2000" b="1" dirty="0">
                <a:solidFill>
                  <a:srgbClr val="FF0000"/>
                </a:solidFill>
                <a:effectLst/>
                <a:latin typeface="HY견고딕" pitchFamily="18" charset="-127"/>
                <a:ea typeface="HY견고딕" pitchFamily="18" charset="-127"/>
              </a:rPr>
              <a:t> 예측하여 데이터를 </a:t>
            </a:r>
            <a:r>
              <a:rPr lang="ko-KR" altLang="en-US" sz="2000" b="1" dirty="0" err="1">
                <a:solidFill>
                  <a:srgbClr val="FF0000"/>
                </a:solidFill>
                <a:effectLst/>
                <a:latin typeface="HY견고딕" pitchFamily="18" charset="-127"/>
                <a:ea typeface="HY견고딕" pitchFamily="18" charset="-127"/>
              </a:rPr>
              <a:t>관측할때마다</a:t>
            </a:r>
            <a:r>
              <a:rPr lang="ko-KR" altLang="en-US" sz="2000" b="1" dirty="0">
                <a:solidFill>
                  <a:srgbClr val="FF0000"/>
                </a:solidFill>
                <a:effectLst/>
                <a:latin typeface="HY견고딕" pitchFamily="18" charset="-127"/>
                <a:ea typeface="HY견고딕" pitchFamily="18" charset="-127"/>
              </a:rPr>
              <a:t> 모형을 업데이트하는 </a:t>
            </a:r>
            <a:r>
              <a:rPr lang="ko-KR" altLang="en-US" sz="2000" b="1" dirty="0" err="1" smtClean="0">
                <a:solidFill>
                  <a:srgbClr val="FF0000"/>
                </a:solidFill>
                <a:effectLst/>
                <a:latin typeface="HY견고딕" pitchFamily="18" charset="-127"/>
                <a:ea typeface="HY견고딕" pitchFamily="18" charset="-127"/>
              </a:rPr>
              <a:t>방식적용</a:t>
            </a:r>
            <a:r>
              <a:rPr lang="en-US" altLang="ko-KR" sz="2000" b="1" dirty="0" smtClean="0">
                <a:solidFill>
                  <a:srgbClr val="FF0000"/>
                </a:solidFill>
                <a:effectLst/>
                <a:latin typeface="HY견고딕" pitchFamily="18" charset="-127"/>
                <a:ea typeface="HY견고딕" pitchFamily="18" charset="-127"/>
              </a:rPr>
              <a:t>!! </a:t>
            </a:r>
            <a:r>
              <a:rPr lang="en-US" altLang="ko-KR" sz="2000" b="1" dirty="0">
                <a:solidFill>
                  <a:srgbClr val="FF0000"/>
                </a:solidFill>
                <a:effectLst/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sz="2000" b="1" dirty="0">
              <a:solidFill>
                <a:srgbClr val="FF0000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46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511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ARIMA</a:t>
            </a:r>
            <a:endParaRPr lang="ko-KR" alt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A353679-576B-44DE-BFB8-DB7B5EF3F9DD}"/>
              </a:ext>
            </a:extLst>
          </p:cNvPr>
          <p:cNvSpPr txBox="1"/>
          <p:nvPr/>
        </p:nvSpPr>
        <p:spPr>
          <a:xfrm>
            <a:off x="444617" y="1796789"/>
            <a:ext cx="558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ARIMA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모델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Update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F8B1140-2D4F-4791-BBD0-4DB2B3969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7" y="2314419"/>
            <a:ext cx="8375444" cy="42263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B91ECB8-F497-4416-9DBB-F73D6855577E}"/>
              </a:ext>
            </a:extLst>
          </p:cNvPr>
          <p:cNvSpPr/>
          <p:nvPr/>
        </p:nvSpPr>
        <p:spPr>
          <a:xfrm>
            <a:off x="4523874" y="2722742"/>
            <a:ext cx="3986463" cy="280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E3925986-7061-4225-89DD-84876572E633}"/>
              </a:ext>
            </a:extLst>
          </p:cNvPr>
          <p:cNvCxnSpPr>
            <a:stCxn id="10" idx="3"/>
          </p:cNvCxnSpPr>
          <p:nvPr/>
        </p:nvCxnSpPr>
        <p:spPr>
          <a:xfrm>
            <a:off x="8510337" y="2863111"/>
            <a:ext cx="762000" cy="40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C1B887-CDF8-496F-A62A-47CC4F96C490}"/>
              </a:ext>
            </a:extLst>
          </p:cNvPr>
          <p:cNvSpPr txBox="1"/>
          <p:nvPr/>
        </p:nvSpPr>
        <p:spPr>
          <a:xfrm>
            <a:off x="9272337" y="2749269"/>
            <a:ext cx="195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데이터가 늘어남</a:t>
            </a:r>
          </a:p>
        </p:txBody>
      </p:sp>
      <p:sp>
        <p:nvSpPr>
          <p:cNvPr id="17" name="오른쪽 중괄호 16">
            <a:extLst>
              <a:ext uri="{FF2B5EF4-FFF2-40B4-BE49-F238E27FC236}">
                <a16:creationId xmlns:a16="http://schemas.microsoft.com/office/drawing/2014/main" xmlns="" id="{6C7B77BD-F624-42BB-AE52-A3A29AB6EDB1}"/>
              </a:ext>
            </a:extLst>
          </p:cNvPr>
          <p:cNvSpPr/>
          <p:nvPr/>
        </p:nvSpPr>
        <p:spPr>
          <a:xfrm>
            <a:off x="8510336" y="3143849"/>
            <a:ext cx="328863" cy="637672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2F22A70-5297-4AC1-B0D1-B475EC1343FE}"/>
              </a:ext>
            </a:extLst>
          </p:cNvPr>
          <p:cNvSpPr txBox="1"/>
          <p:nvPr/>
        </p:nvSpPr>
        <p:spPr>
          <a:xfrm>
            <a:off x="8923756" y="3322316"/>
            <a:ext cx="326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다시 계산되어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update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8F4CBDFB-35B7-4341-9F31-5C99402BCAB9}"/>
              </a:ext>
            </a:extLst>
          </p:cNvPr>
          <p:cNvSpPr/>
          <p:nvPr/>
        </p:nvSpPr>
        <p:spPr>
          <a:xfrm>
            <a:off x="4523872" y="3188146"/>
            <a:ext cx="3986464" cy="28073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81E6E5D8-01F7-474C-9ECA-FC1A565F1310}"/>
              </a:ext>
            </a:extLst>
          </p:cNvPr>
          <p:cNvCxnSpPr/>
          <p:nvPr/>
        </p:nvCxnSpPr>
        <p:spPr>
          <a:xfrm>
            <a:off x="5350042" y="3462685"/>
            <a:ext cx="4036554" cy="181873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0B5FD85-96C3-467F-84D7-76B496F1EB3F}"/>
              </a:ext>
            </a:extLst>
          </p:cNvPr>
          <p:cNvSpPr txBox="1"/>
          <p:nvPr/>
        </p:nvSpPr>
        <p:spPr>
          <a:xfrm>
            <a:off x="9020674" y="5281424"/>
            <a:ext cx="7331241" cy="60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이전 </a:t>
            </a:r>
            <a:r>
              <a:rPr lang="ko-KR" altLang="en-US" sz="1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보델보다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AIC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가 늘어남 </a:t>
            </a: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Update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한 모델의 성능이 더 나빠진 것 확인</a:t>
            </a: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47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2594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ARIMA</a:t>
            </a:r>
            <a:endParaRPr lang="ko-KR" altLang="en-US" sz="5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F6A936F-B66C-4980-9B2F-21BE0B4F8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7" y="2173148"/>
            <a:ext cx="10360232" cy="3431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2391398-D2D7-4AE9-88D6-6D7F32234D28}"/>
              </a:ext>
            </a:extLst>
          </p:cNvPr>
          <p:cNvSpPr txBox="1"/>
          <p:nvPr/>
        </p:nvSpPr>
        <p:spPr>
          <a:xfrm>
            <a:off x="435286" y="1794485"/>
            <a:ext cx="558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ARIMA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모델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Update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시각화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DEC8BA6-4714-44F7-8A2F-B028E4976A0B}"/>
              </a:ext>
            </a:extLst>
          </p:cNvPr>
          <p:cNvSpPr txBox="1"/>
          <p:nvPr/>
        </p:nvSpPr>
        <p:spPr>
          <a:xfrm>
            <a:off x="926432" y="5733574"/>
            <a:ext cx="1033913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결론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원하는 방식으로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ARIMA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Update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는 성공적으로 이루어 졌으나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 데이터 특성 상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ARIMA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모델로 정확한 가격을 예측하는 것이 어려움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48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682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 smtClean="0"/>
              <a:t>한계점</a:t>
            </a:r>
            <a:r>
              <a:rPr lang="en-US" altLang="ko-KR" sz="5400" dirty="0" smtClean="0"/>
              <a:t>: API + ALGORITHM</a:t>
            </a:r>
            <a:endParaRPr lang="ko-KR" altLang="en-US" sz="5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3" y="2027375"/>
            <a:ext cx="4934639" cy="87642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49</a:t>
            </a:fld>
            <a:endParaRPr lang="ko-KR" altLang="en-US" noProof="0"/>
          </a:p>
        </p:txBody>
      </p:sp>
      <p:sp>
        <p:nvSpPr>
          <p:cNvPr id="7" name="TextBox 6"/>
          <p:cNvSpPr txBox="1"/>
          <p:nvPr/>
        </p:nvSpPr>
        <p:spPr>
          <a:xfrm>
            <a:off x="5573488" y="2105548"/>
            <a:ext cx="27577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2500" dirty="0" smtClean="0">
                <a:latin typeface="HY견고딕" pitchFamily="18" charset="-127"/>
                <a:ea typeface="HY견고딕" pitchFamily="18" charset="-127"/>
              </a:rPr>
              <a:t>긴 시간 소요</a:t>
            </a:r>
            <a:endParaRPr lang="ko-KR" altLang="en-US" sz="25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748804" y="2775047"/>
            <a:ext cx="1494972" cy="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022764" y="2903797"/>
            <a:ext cx="3550724" cy="16266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49636" y="4350328"/>
            <a:ext cx="5583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HY견고딕" pitchFamily="18" charset="-127"/>
                <a:ea typeface="HY견고딕" pitchFamily="18" charset="-127"/>
              </a:rPr>
              <a:t>한종목당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 전체 </a:t>
            </a:r>
            <a:r>
              <a:rPr lang="ko-KR" altLang="en-US" sz="2000" dirty="0" err="1" smtClean="0">
                <a:latin typeface="HY견고딕" pitchFamily="18" charset="-127"/>
                <a:ea typeface="HY견고딕" pitchFamily="18" charset="-127"/>
              </a:rPr>
              <a:t>일봉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 개수 중 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600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개씩  끊어서  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3.6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초당 분석</a:t>
            </a:r>
            <a:endParaRPr lang="ko-KR" altLang="en-US" sz="20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07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2458915" y="5423900"/>
            <a:ext cx="9459547" cy="4568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 err="1" smtClean="0"/>
              <a:t>구현목표</a:t>
            </a:r>
            <a:endParaRPr lang="ko-KR" altLang="en-US" sz="5400" dirty="0"/>
          </a:p>
        </p:txBody>
      </p:sp>
      <p:pic>
        <p:nvPicPr>
          <p:cNvPr id="7171" name="Picture 3" descr="C:\Users\KM LEE\Desktop\afg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0" y="2640651"/>
            <a:ext cx="19335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KM LEE\Desktop\hhh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615" y="3850326"/>
            <a:ext cx="1704976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2458915" y="4366385"/>
            <a:ext cx="1081454" cy="781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C:\Users\KM LEE\Desktop\hhh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950" y="3887504"/>
            <a:ext cx="1704976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0249059" y="3915228"/>
            <a:ext cx="103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Turn off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84269" y="3864059"/>
            <a:ext cx="103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Turn 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173" name="Picture 5" descr="C:\Users\KM LEE\Desktop\bbb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99" y="2494003"/>
            <a:ext cx="1101197" cy="110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KM LEE\Desktop\1222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622" y="2470558"/>
            <a:ext cx="1207994" cy="121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화살표 연결선 31"/>
          <p:cNvCxnSpPr/>
          <p:nvPr/>
        </p:nvCxnSpPr>
        <p:spPr>
          <a:xfrm>
            <a:off x="5409591" y="4362046"/>
            <a:ext cx="928686" cy="824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왼쪽 중괄호 28"/>
          <p:cNvSpPr/>
          <p:nvPr/>
        </p:nvSpPr>
        <p:spPr>
          <a:xfrm>
            <a:off x="6455509" y="3557061"/>
            <a:ext cx="758093" cy="16256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왼쪽 중괄호 35"/>
          <p:cNvSpPr/>
          <p:nvPr/>
        </p:nvSpPr>
        <p:spPr>
          <a:xfrm rot="10800000">
            <a:off x="8124086" y="3567319"/>
            <a:ext cx="758093" cy="16256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8953863" y="4369429"/>
            <a:ext cx="928686" cy="824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71323" y="4050765"/>
            <a:ext cx="13755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50" dirty="0" smtClean="0"/>
              <a:t>Trading</a:t>
            </a:r>
            <a:endParaRPr lang="ko-KR" altLang="en-US" sz="315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2227384" y="2047631"/>
            <a:ext cx="31262" cy="429425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521437" y="5450951"/>
            <a:ext cx="489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Full AUTO Trading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940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 smtClean="0"/>
              <a:t>한계점</a:t>
            </a:r>
            <a:r>
              <a:rPr lang="en-US" altLang="ko-KR" sz="5400" dirty="0" smtClean="0"/>
              <a:t>: ARIMA</a:t>
            </a:r>
            <a:endParaRPr lang="ko-KR" altLang="en-US" sz="5400" dirty="0"/>
          </a:p>
        </p:txBody>
      </p:sp>
      <p:sp>
        <p:nvSpPr>
          <p:cNvPr id="17" name="TextBox 16"/>
          <p:cNvSpPr txBox="1"/>
          <p:nvPr/>
        </p:nvSpPr>
        <p:spPr>
          <a:xfrm>
            <a:off x="276758" y="1914823"/>
            <a:ext cx="49953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ARIMA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C86242F0-8EC7-4DC9-AB06-C83476ED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859" y="1827739"/>
            <a:ext cx="4520613" cy="282094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50</a:t>
            </a:fld>
            <a:endParaRPr lang="ko-KR" altLang="en-US" noProof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F6A936F-B66C-4980-9B2F-21BE0B4F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472" y="2038555"/>
            <a:ext cx="5961410" cy="25956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34859" y="2052410"/>
            <a:ext cx="4520613" cy="25824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55472" y="2051092"/>
            <a:ext cx="5961410" cy="25824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DEC8BA6-4714-44F7-8A2F-B028E4976A0B}"/>
              </a:ext>
            </a:extLst>
          </p:cNvPr>
          <p:cNvSpPr txBox="1"/>
          <p:nvPr/>
        </p:nvSpPr>
        <p:spPr>
          <a:xfrm>
            <a:off x="1434859" y="4828217"/>
            <a:ext cx="10339136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특성 상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ARIMA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모델로 정확한 가격을 예측하는 것이 어려움 </a:t>
            </a:r>
          </a:p>
        </p:txBody>
      </p:sp>
    </p:spTree>
    <p:extLst>
      <p:ext uri="{BB962C8B-B14F-4D97-AF65-F5344CB8AC3E}">
        <p14:creationId xmlns:p14="http://schemas.microsoft.com/office/powerpoint/2010/main" val="83768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 smtClean="0"/>
              <a:t>Machine Learning</a:t>
            </a:r>
            <a:endParaRPr lang="ko-KR" altLang="en-US" sz="5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51</a:t>
            </a:fld>
            <a:endParaRPr lang="ko-KR" altLang="en-US" noProof="0"/>
          </a:p>
        </p:txBody>
      </p:sp>
      <p:sp>
        <p:nvSpPr>
          <p:cNvPr id="12" name="양쪽 중괄호 11"/>
          <p:cNvSpPr/>
          <p:nvPr/>
        </p:nvSpPr>
        <p:spPr>
          <a:xfrm>
            <a:off x="0" y="1897483"/>
            <a:ext cx="11730329" cy="3825552"/>
          </a:xfrm>
          <a:prstGeom prst="brace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80053" y="2141843"/>
            <a:ext cx="105597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작업 스케줄러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Application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+ OPEN API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이용한 자동 로그인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0053" y="3112783"/>
            <a:ext cx="10788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종목검색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 KIWOOM OPEN API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PY QT BASE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ALGORITHM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이용한 종목 검색 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0052" y="4048384"/>
            <a:ext cx="109502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실시간 거래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KIWOOM OPEN API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PY QT BASE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ALGORITHM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이용한 종목 검색 </a:t>
            </a:r>
          </a:p>
          <a:p>
            <a:r>
              <a:rPr lang="en-US" altLang="ko-KR" sz="2500" dirty="0" smtClean="0"/>
              <a:t>    </a:t>
            </a:r>
            <a:endParaRPr lang="ko-KR" altLang="en-US" sz="2500" dirty="0"/>
          </a:p>
        </p:txBody>
      </p:sp>
      <p:sp>
        <p:nvSpPr>
          <p:cNvPr id="16" name="TextBox 15"/>
          <p:cNvSpPr txBox="1"/>
          <p:nvPr/>
        </p:nvSpPr>
        <p:spPr>
          <a:xfrm>
            <a:off x="580052" y="5040528"/>
            <a:ext cx="8817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장종료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u="sng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다시 종목 검색으로 </a:t>
            </a:r>
            <a:r>
              <a:rPr lang="en-US" altLang="ko-KR" sz="2000" u="sng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2000" u="sng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번으로 돌아가 다시 동일 작업 시행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6676" y="3112783"/>
            <a:ext cx="10788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종목검색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Machine Learning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이용한 종목 검색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23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Machine Learning</a:t>
            </a:r>
            <a:endParaRPr lang="ko-KR" alt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1802101" y="2514583"/>
            <a:ext cx="1091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전일 기준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Dataset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을 통해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Machine Learning Model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에 가중치를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Load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19774" y="3329370"/>
            <a:ext cx="810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4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매매 알고리즘을 통하여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5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개 종목을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focusing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하여 매매 하는 전략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9470" y="2098498"/>
            <a:ext cx="917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1. 2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년간의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Dataset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을 이용하여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Back Staking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한 후 제일 유사한 가중치를 저장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8379" y="2917197"/>
            <a:ext cx="961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학습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후 다음날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상승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예상 종목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5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개를 추출</a:t>
            </a:r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26485" y="2098498"/>
            <a:ext cx="9168040" cy="1674375"/>
          </a:xfrm>
          <a:prstGeom prst="rect">
            <a:avLst/>
          </a:prstGeom>
          <a:noFill/>
          <a:ln>
            <a:solidFill>
              <a:srgbClr val="1C3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45743" y="2089671"/>
            <a:ext cx="1180061" cy="625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7004" y="2093277"/>
            <a:ext cx="122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Machine</a:t>
            </a: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Learning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81967" y="2912240"/>
            <a:ext cx="1547446" cy="39368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52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3081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 smtClean="0"/>
              <a:t>Developing Process</a:t>
            </a:r>
            <a:endParaRPr lang="ko-KR" altLang="en-US" sz="5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123" y="2065886"/>
            <a:ext cx="1084668" cy="1286340"/>
          </a:xfrm>
          <a:prstGeom prst="rect">
            <a:avLst/>
          </a:prstGeom>
        </p:spPr>
      </p:pic>
      <p:sp>
        <p:nvSpPr>
          <p:cNvPr id="10" name="덧셈 기호 9"/>
          <p:cNvSpPr/>
          <p:nvPr/>
        </p:nvSpPr>
        <p:spPr>
          <a:xfrm>
            <a:off x="4129052" y="3305456"/>
            <a:ext cx="313700" cy="336627"/>
          </a:xfrm>
          <a:prstGeom prst="mathPlus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KM LEE\Desktop\개인프로젝트 데이터\Tool\파이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628" y="3770521"/>
            <a:ext cx="1500552" cy="47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KM LEE\Desktop\hhh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19" y="2269712"/>
            <a:ext cx="1704976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2016895" y="2672853"/>
            <a:ext cx="1507843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123" y="4303820"/>
            <a:ext cx="1195174" cy="100800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524738" y="3634146"/>
            <a:ext cx="1570887" cy="1677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2544434" y="2672853"/>
            <a:ext cx="0" cy="20320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2556422" y="4708760"/>
            <a:ext cx="968316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덧셈 기호 23"/>
          <p:cNvSpPr/>
          <p:nvPr/>
        </p:nvSpPr>
        <p:spPr>
          <a:xfrm>
            <a:off x="5250018" y="4372133"/>
            <a:ext cx="313700" cy="336627"/>
          </a:xfrm>
          <a:prstGeom prst="mathPlus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13046" y="4321540"/>
            <a:ext cx="155526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/>
              <a:t>OS. Algorithm</a:t>
            </a:r>
            <a:endParaRPr lang="ko-KR" altLang="en-US" sz="1900" dirty="0"/>
          </a:p>
        </p:txBody>
      </p:sp>
      <p:sp>
        <p:nvSpPr>
          <p:cNvPr id="26" name="직사각형 25"/>
          <p:cNvSpPr/>
          <p:nvPr/>
        </p:nvSpPr>
        <p:spPr>
          <a:xfrm>
            <a:off x="5695501" y="4243550"/>
            <a:ext cx="1570887" cy="564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덧셈 기호 26"/>
          <p:cNvSpPr/>
          <p:nvPr/>
        </p:nvSpPr>
        <p:spPr>
          <a:xfrm>
            <a:off x="7387526" y="4372133"/>
            <a:ext cx="313700" cy="336627"/>
          </a:xfrm>
          <a:prstGeom prst="mathPlus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873999" y="4321539"/>
            <a:ext cx="214532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/>
              <a:t>Trading. Algorithm</a:t>
            </a:r>
            <a:endParaRPr lang="ko-KR" altLang="en-US" sz="1900" dirty="0"/>
          </a:p>
        </p:txBody>
      </p:sp>
      <p:sp>
        <p:nvSpPr>
          <p:cNvPr id="29" name="직사각형 28"/>
          <p:cNvSpPr/>
          <p:nvPr/>
        </p:nvSpPr>
        <p:spPr>
          <a:xfrm>
            <a:off x="7856455" y="4243549"/>
            <a:ext cx="2045637" cy="564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 flipV="1">
            <a:off x="4324581" y="5311822"/>
            <a:ext cx="1" cy="42593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6573495" y="4823452"/>
            <a:ext cx="0" cy="92993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9031433" y="4815636"/>
            <a:ext cx="0" cy="92993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4324582" y="5753381"/>
            <a:ext cx="4706851" cy="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6573495" y="5737751"/>
            <a:ext cx="0" cy="61694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6573495" y="6358537"/>
            <a:ext cx="1796782" cy="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87822" y="6149749"/>
            <a:ext cx="106097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/>
              <a:t>ML </a:t>
            </a:r>
            <a:r>
              <a:rPr lang="ko-KR" altLang="en-US" sz="1900" dirty="0" smtClean="0">
                <a:latin typeface="HY견고딕" pitchFamily="18" charset="-127"/>
                <a:ea typeface="HY견고딕" pitchFamily="18" charset="-127"/>
              </a:rPr>
              <a:t>결합</a:t>
            </a:r>
            <a:endParaRPr lang="ko-KR" altLang="en-US" sz="19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378092" y="6056129"/>
            <a:ext cx="1023815" cy="564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9420069" y="6338266"/>
            <a:ext cx="693039" cy="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147280" y="6184958"/>
            <a:ext cx="17946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/>
              <a:t>ML model </a:t>
            </a:r>
            <a:r>
              <a:rPr lang="ko-KR" altLang="en-US" sz="1900" dirty="0" smtClean="0">
                <a:latin typeface="HY견고딕" pitchFamily="18" charset="-127"/>
                <a:ea typeface="HY견고딕" pitchFamily="18" charset="-127"/>
              </a:rPr>
              <a:t>튜닝</a:t>
            </a:r>
            <a:endParaRPr lang="ko-KR" altLang="en-US" sz="19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0129735" y="6106968"/>
            <a:ext cx="1687127" cy="564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/>
          <p:nvPr/>
        </p:nvCxnSpPr>
        <p:spPr>
          <a:xfrm flipH="1" flipV="1">
            <a:off x="11044595" y="2709057"/>
            <a:ext cx="21300" cy="339791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10347839" y="2709056"/>
            <a:ext cx="693039" cy="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678257" y="2504910"/>
            <a:ext cx="17946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smtClean="0">
                <a:latin typeface="HY견고딕" pitchFamily="18" charset="-127"/>
                <a:ea typeface="HY견고딕" pitchFamily="18" charset="-127"/>
              </a:rPr>
              <a:t>결과물 산출</a:t>
            </a:r>
            <a:endParaRPr lang="ko-KR" altLang="en-US" sz="19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784492" y="2426920"/>
            <a:ext cx="1563347" cy="564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포인트가 4개인 별 55"/>
          <p:cNvSpPr/>
          <p:nvPr/>
        </p:nvSpPr>
        <p:spPr>
          <a:xfrm>
            <a:off x="8253046" y="2517828"/>
            <a:ext cx="425211" cy="426474"/>
          </a:xfrm>
          <a:prstGeom prst="star4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54938" y="6338265"/>
            <a:ext cx="1052510" cy="365125"/>
          </a:xfrm>
        </p:spPr>
        <p:txBody>
          <a:bodyPr/>
          <a:lstStyle/>
          <a:p>
            <a:pPr rtl="0"/>
            <a:r>
              <a:rPr lang="en-US" altLang="ko-KR" noProof="0" dirty="0" smtClean="0"/>
              <a:t>47</a:t>
            </a:r>
          </a:p>
          <a:p>
            <a:pPr rtl="0"/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1351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dirty="0" smtClean="0"/>
              <a:t>TIME LINE</a:t>
            </a:r>
            <a:endParaRPr lang="ko-KR" altLang="en-US" sz="60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95176"/>
              </p:ext>
            </p:extLst>
          </p:nvPr>
        </p:nvGraphicFramePr>
        <p:xfrm>
          <a:off x="535278" y="2328281"/>
          <a:ext cx="11181128" cy="4278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43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93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41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976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348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3486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3176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0696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34866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06961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77207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756572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731765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734866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</a:tblGrid>
              <a:tr h="3551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3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4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1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2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3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4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5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4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1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4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2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4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3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4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4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5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1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5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2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1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개발 가상환경설정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1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키움증권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계좌 개설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1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API + 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계좌 연동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lnB w="12700" cmpd="sng"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51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DATASET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확보 및 전처리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5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PC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자동화 시스템 설정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51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매매 알고리즘 설정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5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ML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모델 설정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55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ML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모델링 튜닝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55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ML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결합 및 구동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551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시각화 및 모델개선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13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결과물 발표 준비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16704" y="2195953"/>
            <a:ext cx="11418277" cy="45263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635804" y="6357179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en-US" altLang="ko-KR" sz="1500" noProof="0" smtClean="0"/>
              <a:pPr rtl="0"/>
              <a:t>54</a:t>
            </a:fld>
            <a:endParaRPr lang="ko-KR" altLang="en-US" sz="1500" noProof="0" dirty="0"/>
          </a:p>
        </p:txBody>
      </p:sp>
      <p:sp>
        <p:nvSpPr>
          <p:cNvPr id="6" name="아래쪽 화살표 5"/>
          <p:cNvSpPr/>
          <p:nvPr/>
        </p:nvSpPr>
        <p:spPr>
          <a:xfrm>
            <a:off x="7827820" y="1828802"/>
            <a:ext cx="355024" cy="3515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87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xmlns="" id="{379F11E2-8BA5-4C5C-AE7C-361E5EA011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디지털 숫자">
            <a:extLst>
              <a:ext uri="{FF2B5EF4-FFF2-40B4-BE49-F238E27FC236}">
                <a16:creationId xmlns:a16="http://schemas.microsoft.com/office/drawing/2014/main" xmlns="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7C00E1DA-EC7C-40FC-95E3-11FDCD2E42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 smtClean="0">
                <a:solidFill>
                  <a:srgbClr val="FFFFFF"/>
                </a:solidFill>
              </a:rPr>
              <a:t>Q&amp;A</a:t>
            </a:r>
            <a:endParaRPr lang="en-US" altLang="ko-KR" dirty="0">
              <a:solidFill>
                <a:srgbClr val="FFFFFF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9A421166-2996-41A7-B094-AE5316F347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FDBB1B92-A3EB-43E4-8FAB-D20E8ED14C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3F3972F4-FE7E-48EA-AAD8-9BE5750A66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221614E5-870B-4D5E-A43B-8FF7E53234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55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76CB35-E1FC-4327-8E58-6E04DD7EF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6287" y="1035338"/>
            <a:ext cx="9144000" cy="2387600"/>
          </a:xfrm>
        </p:spPr>
        <p:txBody>
          <a:bodyPr/>
          <a:lstStyle/>
          <a:p>
            <a:r>
              <a:rPr lang="en-US" altLang="ko-KR" dirty="0" err="1"/>
              <a:t>StyleCLIP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8B4661D-8907-4EC3-A67A-0596AB46F41E}"/>
              </a:ext>
            </a:extLst>
          </p:cNvPr>
          <p:cNvSpPr txBox="1"/>
          <p:nvPr/>
        </p:nvSpPr>
        <p:spPr>
          <a:xfrm>
            <a:off x="3248637" y="3502187"/>
            <a:ext cx="6884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0" y="6492875"/>
            <a:ext cx="274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1</a:t>
            </a:r>
            <a:endParaRPr lang="ko-KR" altLang="en-US" sz="1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487295" y="6213772"/>
            <a:ext cx="235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발표자 </a:t>
            </a:r>
            <a:r>
              <a:rPr lang="en-US" altLang="ko-KR" sz="2400" b="1" dirty="0"/>
              <a:t>: </a:t>
            </a:r>
            <a:r>
              <a:rPr lang="ko-KR" altLang="en-US" sz="2400" b="1" dirty="0" smtClean="0"/>
              <a:t>이재호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56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2893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0" y="6492875"/>
            <a:ext cx="274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5</a:t>
            </a:r>
            <a:endParaRPr lang="ko-KR" altLang="en-US" sz="1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02C3EAF-6459-4265-BD07-D22C9DA3A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12" y="1218857"/>
            <a:ext cx="6978194" cy="39244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6A41E75-63AB-417B-B942-A8B0EC53C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766" y="1197169"/>
            <a:ext cx="4382172" cy="394150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57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1140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0" y="6492875"/>
            <a:ext cx="274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3</a:t>
            </a:r>
            <a:endParaRPr lang="ko-KR" altLang="en-US" sz="18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5D15BA4-D56D-4920-96C8-A33172EB7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1652377"/>
            <a:ext cx="7975215" cy="3728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EF4F1BA-64D4-45D0-BE76-FD4159A67716}"/>
              </a:ext>
            </a:extLst>
          </p:cNvPr>
          <p:cNvSpPr txBox="1"/>
          <p:nvPr/>
        </p:nvSpPr>
        <p:spPr>
          <a:xfrm>
            <a:off x="7854950" y="2137964"/>
            <a:ext cx="3536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dirty="0">
                <a:effectLst/>
                <a:latin typeface="Arial" panose="020B0604020202020204" pitchFamily="34" charset="0"/>
              </a:rPr>
              <a:t>각도가 </a:t>
            </a:r>
            <a:r>
              <a:rPr lang="en-US" altLang="ko-KR" sz="1800" b="0" i="0" dirty="0">
                <a:effectLst/>
                <a:latin typeface="Arial" panose="020B0604020202020204" pitchFamily="34" charset="0"/>
              </a:rPr>
              <a:t>0°</a:t>
            </a:r>
            <a:r>
              <a:rPr lang="ko-KR" altLang="en-US" sz="1800" b="0" i="0" dirty="0">
                <a:effectLst/>
                <a:latin typeface="Arial" panose="020B0604020202020204" pitchFamily="34" charset="0"/>
              </a:rPr>
              <a:t>일 때의 코사인 값은 </a:t>
            </a:r>
            <a:r>
              <a:rPr lang="en-US" altLang="ko-KR" sz="1800" b="0" i="0" dirty="0">
                <a:effectLst/>
                <a:latin typeface="Arial" panose="020B0604020202020204" pitchFamily="34" charset="0"/>
              </a:rPr>
              <a:t>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6D67004-BD69-4697-BEEE-200EA4BACDFA}"/>
              </a:ext>
            </a:extLst>
          </p:cNvPr>
          <p:cNvSpPr txBox="1"/>
          <p:nvPr/>
        </p:nvSpPr>
        <p:spPr>
          <a:xfrm>
            <a:off x="7854950" y="2760937"/>
            <a:ext cx="2651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effectLst/>
                <a:latin typeface="Arial" panose="020B0604020202020204" pitchFamily="34" charset="0"/>
              </a:rPr>
              <a:t>90°</a:t>
            </a:r>
            <a:r>
              <a:rPr lang="ko-KR" altLang="en-US" sz="1800" b="0" i="0" dirty="0">
                <a:effectLst/>
                <a:latin typeface="Arial" panose="020B0604020202020204" pitchFamily="34" charset="0"/>
              </a:rPr>
              <a:t>의 각을 이룰 경우 </a:t>
            </a:r>
            <a:r>
              <a:rPr lang="en-US" altLang="ko-KR" sz="1800" b="0" i="0" dirty="0">
                <a:effectLst/>
                <a:latin typeface="Arial" panose="020B0604020202020204" pitchFamily="34" charset="0"/>
              </a:rPr>
              <a:t>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3B068F1-5773-4969-9EBB-58FAFAC8C73F}"/>
              </a:ext>
            </a:extLst>
          </p:cNvPr>
          <p:cNvSpPr txBox="1"/>
          <p:nvPr/>
        </p:nvSpPr>
        <p:spPr>
          <a:xfrm>
            <a:off x="7854950" y="3464506"/>
            <a:ext cx="3717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effectLst/>
                <a:latin typeface="Arial" panose="020B0604020202020204" pitchFamily="34" charset="0"/>
              </a:rPr>
              <a:t>180°</a:t>
            </a:r>
            <a:r>
              <a:rPr lang="ko-KR" altLang="en-US" sz="1800" b="0" i="0" dirty="0">
                <a:effectLst/>
                <a:latin typeface="Arial" panose="020B0604020202020204" pitchFamily="34" charset="0"/>
              </a:rPr>
              <a:t>로 완전히 반대 방향인 경우 </a:t>
            </a:r>
            <a:r>
              <a:rPr lang="en-US" altLang="ko-KR" sz="1800" b="0" i="0" dirty="0">
                <a:effectLst/>
                <a:latin typeface="Arial" panose="020B0604020202020204" pitchFamily="34" charset="0"/>
              </a:rPr>
              <a:t>-1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8656346-0B03-4A39-867E-60B17FE4B4CD}"/>
              </a:ext>
            </a:extLst>
          </p:cNvPr>
          <p:cNvSpPr txBox="1"/>
          <p:nvPr/>
        </p:nvSpPr>
        <p:spPr>
          <a:xfrm>
            <a:off x="1549400" y="304620"/>
            <a:ext cx="732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코사인 유사도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58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04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0" y="6492875"/>
            <a:ext cx="274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4</a:t>
            </a:r>
            <a:endParaRPr lang="ko-KR" altLang="en-US" sz="1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0E66D04-576F-45E5-85BD-3D5741678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" y="1492207"/>
            <a:ext cx="10731133" cy="440698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59</a:t>
            </a:fld>
            <a:endParaRPr lang="ko-KR" altLang="en-US" noProof="0"/>
          </a:p>
        </p:txBody>
      </p:sp>
      <p:pic>
        <p:nvPicPr>
          <p:cNvPr id="2050" name="Picture 2" descr="C:\Users\KM LEE\Desktop\13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203114"/>
            <a:ext cx="6937928" cy="117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42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 err="1" smtClean="0"/>
              <a:t>구현목표</a:t>
            </a:r>
            <a:endParaRPr lang="ko-KR" altLang="en-US" sz="5400" dirty="0"/>
          </a:p>
        </p:txBody>
      </p:sp>
      <p:pic>
        <p:nvPicPr>
          <p:cNvPr id="7172" name="Picture 4" descr="C:\Users\KM LEE\Desktop\hhh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405" y="3412686"/>
            <a:ext cx="1704976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KM LEE\Desktop\hhh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695" y="3449864"/>
            <a:ext cx="1704976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8865804" y="3477588"/>
            <a:ext cx="103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Turn off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74059" y="3426419"/>
            <a:ext cx="103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Turn 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173" name="Picture 5" descr="C:\Users\KM LEE\Desktop\bbb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544" y="2056363"/>
            <a:ext cx="1101197" cy="110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KM LEE\Desktop\122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12" y="2032918"/>
            <a:ext cx="1207994" cy="121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화살표 연결선 31"/>
          <p:cNvCxnSpPr/>
          <p:nvPr/>
        </p:nvCxnSpPr>
        <p:spPr>
          <a:xfrm>
            <a:off x="3205761" y="3228871"/>
            <a:ext cx="928686" cy="824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왼쪽 중괄호 28"/>
          <p:cNvSpPr/>
          <p:nvPr/>
        </p:nvSpPr>
        <p:spPr>
          <a:xfrm>
            <a:off x="4533019" y="2439516"/>
            <a:ext cx="758093" cy="16256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왼쪽 중괄호 35"/>
          <p:cNvSpPr/>
          <p:nvPr/>
        </p:nvSpPr>
        <p:spPr>
          <a:xfrm rot="10800000">
            <a:off x="6201596" y="2449774"/>
            <a:ext cx="758093" cy="16256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7211100" y="3263203"/>
            <a:ext cx="928686" cy="824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48833" y="2933220"/>
            <a:ext cx="13755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50" dirty="0" smtClean="0"/>
              <a:t>Trading</a:t>
            </a:r>
            <a:endParaRPr lang="ko-KR" altLang="en-US" sz="3150" dirty="0"/>
          </a:p>
        </p:txBody>
      </p:sp>
      <p:sp>
        <p:nvSpPr>
          <p:cNvPr id="3" name="아래쪽 화살표 2"/>
          <p:cNvSpPr/>
          <p:nvPr/>
        </p:nvSpPr>
        <p:spPr>
          <a:xfrm>
            <a:off x="5572373" y="4243780"/>
            <a:ext cx="336061" cy="75027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02782" y="5486383"/>
            <a:ext cx="1091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손실구간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(-5%&lt;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손실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&lt;0%)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00151" y="5070298"/>
            <a:ext cx="917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수익구간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(0%&lt;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수익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&lt;5%)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27166" y="5070298"/>
            <a:ext cx="9168040" cy="908471"/>
          </a:xfrm>
          <a:prstGeom prst="rect">
            <a:avLst/>
          </a:prstGeom>
          <a:noFill/>
          <a:ln>
            <a:solidFill>
              <a:srgbClr val="1C3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46424" y="5061471"/>
            <a:ext cx="1180061" cy="625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7685" y="5065077"/>
            <a:ext cx="1221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Trading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</a:rPr>
              <a:t>Algorithm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0832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0" y="6492875"/>
            <a:ext cx="274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6</a:t>
            </a:r>
            <a:endParaRPr lang="ko-KR" altLang="en-US" sz="1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E7FA83B-DE10-4AB0-8B71-9994704D0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1" y="1369934"/>
            <a:ext cx="12117758" cy="37530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2C4E61D-FA2E-4E72-924A-23D22B4BD5ED}"/>
              </a:ext>
            </a:extLst>
          </p:cNvPr>
          <p:cNvSpPr txBox="1"/>
          <p:nvPr/>
        </p:nvSpPr>
        <p:spPr>
          <a:xfrm>
            <a:off x="952500" y="562084"/>
            <a:ext cx="397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Zero_grad</a:t>
            </a:r>
            <a:r>
              <a:rPr lang="en-US" altLang="ko-KR" sz="2400" b="1" dirty="0"/>
              <a:t>()</a:t>
            </a:r>
            <a:endParaRPr lang="ko-KR" altLang="en-US" sz="24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60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8904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0" y="6492875"/>
            <a:ext cx="274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7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924EEB2-C82D-4044-99C3-7125BB2B5F79}"/>
              </a:ext>
            </a:extLst>
          </p:cNvPr>
          <p:cNvSpPr txBox="1"/>
          <p:nvPr/>
        </p:nvSpPr>
        <p:spPr>
          <a:xfrm>
            <a:off x="4787900" y="2933457"/>
            <a:ext cx="261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/>
              <a:t>Q &amp; A</a:t>
            </a:r>
            <a:endParaRPr lang="ko-KR" altLang="en-US" sz="60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61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3146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xmlns="" id="{BFDA9692-ECDC-4B59-86B2-8C90FDE1A0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2C05506-42A1-49C0-9D87-081CCD9023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rgbClr val="FFFEFF"/>
                </a:solidFill>
              </a:rPr>
              <a:t>기술 요구 사항</a:t>
            </a:r>
          </a:p>
        </p:txBody>
      </p:sp>
      <p:graphicFrame>
        <p:nvGraphicFramePr>
          <p:cNvPr id="4" name="내용 개체 틀 3" descr="아이콘 SmartArt 그래픽">
            <a:extLst>
              <a:ext uri="{FF2B5EF4-FFF2-40B4-BE49-F238E27FC236}">
                <a16:creationId xmlns:a16="http://schemas.microsoft.com/office/drawing/2014/main" xmlns="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7454468"/>
              </p:ext>
            </p:extLst>
          </p:nvPr>
        </p:nvGraphicFramePr>
        <p:xfrm>
          <a:off x="631488" y="1100722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C:\Users\KM LEE\Desktop\01.25544715.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687" y="1344246"/>
            <a:ext cx="2273728" cy="228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5400" dirty="0" smtClean="0"/>
              <a:t>DATASET </a:t>
            </a:r>
            <a:endParaRPr lang="ko-KR" altLang="en-US" sz="5400" dirty="0"/>
          </a:p>
        </p:txBody>
      </p:sp>
      <p:pic>
        <p:nvPicPr>
          <p:cNvPr id="4099" name="Picture 3" descr="C:\Users\KM LEE\Desktop\99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612" y="2302730"/>
            <a:ext cx="38004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M LEE\Desktop\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24" y="2188430"/>
            <a:ext cx="48196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KM LEE\Desktop\14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24" y="3913477"/>
            <a:ext cx="35433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Developing </a:t>
            </a:r>
            <a:r>
              <a:rPr lang="en-US" altLang="ko-KR" sz="5400" dirty="0" smtClean="0"/>
              <a:t>Tool part.1</a:t>
            </a:r>
            <a:endParaRPr lang="ko-KR" altLang="en-US" sz="5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050" name="Picture 2" descr="C:\Users\KM LEE\Desktop\개인프로젝트 데이터\Tool\케라스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018386"/>
            <a:ext cx="2700301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KM LEE\Desktop\개인프로젝트 데이터\Tool\텐서플로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5" y="3298523"/>
            <a:ext cx="2736304" cy="150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KM LEE\Desktop\개인프로젝트 데이터\Tool\파이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560" y="1953567"/>
            <a:ext cx="3632002" cy="114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KM LEE\Desktop\개인프로젝트 데이터\Tool\맷플로립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097" y="3391461"/>
            <a:ext cx="3534960" cy="91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KM LEE\Desktop\개인프로젝트 데이터\DATA\2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24" y="5213879"/>
            <a:ext cx="257510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KM LEE\Desktop\개인프로젝트 데이터\DATA\8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034" y="2018386"/>
            <a:ext cx="1671985" cy="96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KM LEE\Desktop\개인프로젝트 데이터\DATA\2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677" y="3209606"/>
            <a:ext cx="924394" cy="92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018" y="4538342"/>
            <a:ext cx="2218529" cy="1871092"/>
          </a:xfrm>
          <a:prstGeom prst="rect">
            <a:avLst/>
          </a:prstGeom>
        </p:spPr>
      </p:pic>
      <p:pic>
        <p:nvPicPr>
          <p:cNvPr id="5122" name="Picture 2" descr="C:\Users\KM LEE\Desktop\65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097" y="4767636"/>
            <a:ext cx="28575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82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분할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purl.org/dc/terms/"/>
    <ds:schemaRef ds:uri="http://purl.org/dc/elements/1.1/"/>
    <ds:schemaRef ds:uri="71af3243-3dd4-4a8d-8c0d-dd76da1f02a5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16c05727-aa75-4e4a-9b5f-8a80a1165891"/>
    <ds:schemaRef ds:uri="http://purl.org/dc/dcmitype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기술 분할 디자인</Template>
  <TotalTime>0</TotalTime>
  <Words>1190</Words>
  <Application>Microsoft Office PowerPoint</Application>
  <PresentationFormat>사용자 지정</PresentationFormat>
  <Paragraphs>474</Paragraphs>
  <Slides>61</Slides>
  <Notes>25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2" baseType="lpstr">
      <vt:lpstr>분할</vt:lpstr>
      <vt:lpstr>META Investment</vt:lpstr>
      <vt:lpstr>INDEX</vt:lpstr>
      <vt:lpstr>팀 소개 </vt:lpstr>
      <vt:lpstr>주제선정</vt:lpstr>
      <vt:lpstr>구현목표</vt:lpstr>
      <vt:lpstr>구현목표</vt:lpstr>
      <vt:lpstr>기술 요구 사항</vt:lpstr>
      <vt:lpstr>DATASET </vt:lpstr>
      <vt:lpstr>Developing Tool part.1</vt:lpstr>
      <vt:lpstr>Developing Tool part.2</vt:lpstr>
      <vt:lpstr>Core Technology</vt:lpstr>
      <vt:lpstr>자동화 시스템 SET UP</vt:lpstr>
      <vt:lpstr>1. 자동화 시스템 SET UP</vt:lpstr>
      <vt:lpstr>자동화 시스템: 로그인 및 프로그램 실행</vt:lpstr>
      <vt:lpstr>자동화 시스템: 로그인 및 프로그램 실행</vt:lpstr>
      <vt:lpstr>자동화 시스템: 로그인 및 프로그램 실행</vt:lpstr>
      <vt:lpstr>자동화 시스템:로그인 및 프로그램 실행 </vt:lpstr>
      <vt:lpstr>AUTO TRADING:API 를 이용한 ALGORITHM</vt:lpstr>
      <vt:lpstr>AUTO TRADING : function callback from API</vt:lpstr>
      <vt:lpstr>AUTO TRADING : function callback from API</vt:lpstr>
      <vt:lpstr>AUTO TRADING : function callback from API</vt:lpstr>
      <vt:lpstr>AUTO TRADING: function callback from API</vt:lpstr>
      <vt:lpstr>AUTO TRADING: 종목 검색 algorithm </vt:lpstr>
      <vt:lpstr>AUTO TRADING: 종목 검색 algorithm </vt:lpstr>
      <vt:lpstr>AUTO TRADING: 종목 검색 algorithm </vt:lpstr>
      <vt:lpstr>AUTO TRADING: 종목 검색 algorithm </vt:lpstr>
      <vt:lpstr>AUTO TRADING: 종목 검색 algorithm </vt:lpstr>
      <vt:lpstr>AUTO TRADING: 종목 검색 algorithm </vt:lpstr>
      <vt:lpstr>AUTO TRADING: 종목 저장</vt:lpstr>
      <vt:lpstr>AUTO TRADING: 종목 저장</vt:lpstr>
      <vt:lpstr>AUTO TRADING: 실시간 거래</vt:lpstr>
      <vt:lpstr>AUTO TRADING: 실시간 거래</vt:lpstr>
      <vt:lpstr>AUTO TRADING: 실시간 거래 </vt:lpstr>
      <vt:lpstr>AUTO TRADING: 실시간 거래 </vt:lpstr>
      <vt:lpstr>AUTO TRADING: 실시간 거래 </vt:lpstr>
      <vt:lpstr>AUTO TRADING: 실시간 거래 </vt:lpstr>
      <vt:lpstr>AUTO TRADING: 실시간 거래 종료</vt:lpstr>
      <vt:lpstr>AUTO TRADING: 실시간 거래 종료</vt:lpstr>
      <vt:lpstr>AUTO TRADING: 실시간 거래 화면</vt:lpstr>
      <vt:lpstr>ARIMA</vt:lpstr>
      <vt:lpstr>ARIMA</vt:lpstr>
      <vt:lpstr>ARIMA</vt:lpstr>
      <vt:lpstr>ARIMA</vt:lpstr>
      <vt:lpstr>ARIMA</vt:lpstr>
      <vt:lpstr>ARIMA</vt:lpstr>
      <vt:lpstr>ARIMA</vt:lpstr>
      <vt:lpstr>ARIMA</vt:lpstr>
      <vt:lpstr>ARIMA</vt:lpstr>
      <vt:lpstr>한계점: API + ALGORITHM</vt:lpstr>
      <vt:lpstr>한계점: ARIMA</vt:lpstr>
      <vt:lpstr>Machine Learning</vt:lpstr>
      <vt:lpstr>Machine Learning</vt:lpstr>
      <vt:lpstr>Developing Process</vt:lpstr>
      <vt:lpstr>TIME LINE</vt:lpstr>
      <vt:lpstr>Q&amp;A</vt:lpstr>
      <vt:lpstr>StyleCLIP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2022-02-28T00:42:15Z</dcterms:created>
  <dcterms:modified xsi:type="dcterms:W3CDTF">2022-04-06T20:43:27Z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